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57" r:id="rId2"/>
    <p:sldId id="259" r:id="rId3"/>
    <p:sldId id="462" r:id="rId4"/>
    <p:sldId id="461" r:id="rId5"/>
    <p:sldId id="262" r:id="rId6"/>
    <p:sldId id="309" r:id="rId7"/>
    <p:sldId id="310" r:id="rId8"/>
    <p:sldId id="264" r:id="rId9"/>
    <p:sldId id="424" r:id="rId10"/>
    <p:sldId id="427" r:id="rId11"/>
    <p:sldId id="428" r:id="rId12"/>
    <p:sldId id="311" r:id="rId13"/>
    <p:sldId id="266" r:id="rId14"/>
    <p:sldId id="395" r:id="rId15"/>
    <p:sldId id="370" r:id="rId16"/>
    <p:sldId id="367" r:id="rId17"/>
    <p:sldId id="441" r:id="rId18"/>
    <p:sldId id="381" r:id="rId19"/>
    <p:sldId id="434" r:id="rId20"/>
    <p:sldId id="402" r:id="rId21"/>
    <p:sldId id="371" r:id="rId22"/>
    <p:sldId id="404" r:id="rId23"/>
    <p:sldId id="405" r:id="rId24"/>
    <p:sldId id="383" r:id="rId25"/>
    <p:sldId id="392" r:id="rId26"/>
    <p:sldId id="430" r:id="rId27"/>
    <p:sldId id="459" r:id="rId28"/>
    <p:sldId id="373" r:id="rId29"/>
    <p:sldId id="396" r:id="rId30"/>
    <p:sldId id="431" r:id="rId31"/>
    <p:sldId id="455" r:id="rId32"/>
    <p:sldId id="456" r:id="rId33"/>
    <p:sldId id="457" r:id="rId34"/>
    <p:sldId id="458" r:id="rId35"/>
    <p:sldId id="437" r:id="rId36"/>
    <p:sldId id="446" r:id="rId37"/>
    <p:sldId id="449" r:id="rId38"/>
    <p:sldId id="448" r:id="rId39"/>
    <p:sldId id="451" r:id="rId40"/>
    <p:sldId id="447" r:id="rId41"/>
    <p:sldId id="397" r:id="rId42"/>
    <p:sldId id="454" r:id="rId43"/>
    <p:sldId id="445" r:id="rId44"/>
    <p:sldId id="399" r:id="rId45"/>
    <p:sldId id="389" r:id="rId46"/>
    <p:sldId id="384" r:id="rId47"/>
    <p:sldId id="435" r:id="rId48"/>
    <p:sldId id="436" r:id="rId49"/>
    <p:sldId id="372" r:id="rId50"/>
    <p:sldId id="433" r:id="rId51"/>
    <p:sldId id="464" r:id="rId52"/>
    <p:sldId id="274" r:id="rId53"/>
    <p:sldId id="422" r:id="rId54"/>
    <p:sldId id="378" r:id="rId55"/>
    <p:sldId id="425" r:id="rId56"/>
    <p:sldId id="426" r:id="rId57"/>
    <p:sldId id="442" r:id="rId58"/>
  </p:sldIdLst>
  <p:sldSz cx="9144000" cy="6858000" type="screen4x3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nzon, Julia JB [NC]" initials="CJJ[" lastIdx="1" clrIdx="0">
    <p:extLst>
      <p:ext uri="{19B8F6BF-5375-455C-9EA6-DF929625EA0E}">
        <p15:presenceInfo xmlns:p15="http://schemas.microsoft.com/office/powerpoint/2012/main" userId="Conzon, Julia JB [NC]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253F"/>
    <a:srgbClr val="F9A400"/>
    <a:srgbClr val="9966FF"/>
    <a:srgbClr val="000000"/>
    <a:srgbClr val="FF3399"/>
    <a:srgbClr val="BD1986"/>
    <a:srgbClr val="24A89B"/>
    <a:srgbClr val="8D3C9A"/>
    <a:srgbClr val="FFFFFF"/>
    <a:srgbClr val="C98D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95" autoAdjust="0"/>
    <p:restoredTop sz="88400" autoAdjust="0"/>
  </p:normalViewPr>
  <p:slideViewPr>
    <p:cSldViewPr>
      <p:cViewPr varScale="1">
        <p:scale>
          <a:sx n="98" d="100"/>
          <a:sy n="98" d="100"/>
        </p:scale>
        <p:origin x="1074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356A4998-7407-41DD-A62E-D451B0A5E0D4}" type="datetimeFigureOut">
              <a:rPr lang="en-CA" smtClean="0"/>
              <a:t>2021-05-05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8419797A-8C22-409C-A174-AD457945ED7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85661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BED29966-F0C4-43E4-A130-48BF84144B8A}" type="datetimeFigureOut">
              <a:rPr lang="en-CA" smtClean="0"/>
              <a:t>2021-05-05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7638" y="1163638"/>
            <a:ext cx="4187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D1C6B7E0-AF16-4CF6-86AA-5F848A6585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182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viscomvibz.wordpress.com/2012/03/17/the-pros-cons-of-choropleth-maps-blot-maps-patch-maps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graph-gallery.com/chloropleth-map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citylab.com/design/2015/06/when-maps-lie/396761/" TargetMode="Externa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6B7E0-AF16-4CF6-86AA-5F848A65859A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1075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-</a:t>
            </a:r>
            <a:r>
              <a:rPr lang="en-CA" baseline="0" dirty="0"/>
              <a:t> Touch on all components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B7E0-AF16-4CF6-86AA-5F848A65859A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03044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982" indent="-174982">
              <a:buFontTx/>
              <a:buChar char="-"/>
            </a:pPr>
            <a:r>
              <a:rPr lang="en-CA" dirty="0"/>
              <a:t>Explain the difference between discrete and continuous</a:t>
            </a:r>
            <a:r>
              <a:rPr lang="en-CA" baseline="0" dirty="0"/>
              <a:t> within raster</a:t>
            </a:r>
          </a:p>
          <a:p>
            <a:pPr marL="174982" indent="-174982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B7E0-AF16-4CF6-86AA-5F848A65859A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6252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6B7E0-AF16-4CF6-86AA-5F848A65859A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15991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Aft>
                <a:spcPts val="1225"/>
              </a:spcAft>
              <a:buFontTx/>
              <a:buNone/>
            </a:pPr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AvenirNextforSAS" panose="020B0503020202020204" pitchFamily="34" charset="0"/>
              </a:rPr>
              <a:t>ttps://www.gislounge.com/using-r-gis-software/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6B7E0-AF16-4CF6-86AA-5F848A65859A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1462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982" indent="-174982">
              <a:buFontTx/>
              <a:buChar char="-"/>
            </a:pPr>
            <a:endParaRPr lang="en-CA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6B7E0-AF16-4CF6-86AA-5F848A65859A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07312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982" indent="-174982">
              <a:spcAft>
                <a:spcPts val="1225"/>
              </a:spcAft>
              <a:buFontTx/>
              <a:buChar char="-"/>
            </a:pPr>
            <a:endParaRPr lang="en-CA" dirty="0">
              <a:solidFill>
                <a:schemeClr val="bg2">
                  <a:lumMod val="10000"/>
                </a:schemeClr>
              </a:solidFill>
              <a:latin typeface="AvenirNextforSAS" panose="020B05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6B7E0-AF16-4CF6-86AA-5F848A65859A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4633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6B7E0-AF16-4CF6-86AA-5F848A65859A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73335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https://www150.statcan.gc.ca/n1/pub/92-195-x/2011001/other-autre/theme/def-eng.htm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solidFill>
                  <a:srgbClr val="FF0000"/>
                </a:solidFill>
              </a:rPr>
              <a:t>“Thematic maps can be used for exploratory spatial data analysis, confirming hypotheses, synthesizing spatial data by revealing patterns and relationships, and data presentation.”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>
              <a:solidFill>
                <a:srgbClr val="FF0000"/>
              </a:solidFill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6B7E0-AF16-4CF6-86AA-5F848A65859A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2208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AvenirNextforSAS" panose="020B0503020202020204" pitchFamily="34" charset="0"/>
              </a:rPr>
              <a:t>https://www150.statcan.gc.ca/n1/pub/92-195-x/2011001/other-autre/theme/def-eng.htm</a:t>
            </a:r>
            <a:endParaRPr lang="en-CA" dirty="0"/>
          </a:p>
          <a:p>
            <a:pPr marL="0" indent="0">
              <a:spcAft>
                <a:spcPts val="1225"/>
              </a:spcAft>
              <a:buFontTx/>
              <a:buNone/>
            </a:pPr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AvenirNextforSAS" panose="020B0503020202020204" pitchFamily="34" charset="0"/>
              </a:rPr>
              <a:t>https://carto.com/blog/popular-thematic-map-types-techniques-spatial-data</a:t>
            </a:r>
          </a:p>
          <a:p>
            <a:pPr marL="0" indent="0">
              <a:spcAft>
                <a:spcPts val="1225"/>
              </a:spcAft>
              <a:buFontTx/>
              <a:buNone/>
            </a:pPr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AvenirNextforSAS" panose="020B0503020202020204" pitchFamily="34" charset="0"/>
              </a:rPr>
              <a:t>https://gisgeography.com/dot-distribution-graduated-symbols-proportional-symbol-maps/</a:t>
            </a:r>
          </a:p>
          <a:p>
            <a:pPr marL="0" indent="0">
              <a:spcAft>
                <a:spcPts val="1225"/>
              </a:spcAft>
              <a:buFontTx/>
              <a:buNone/>
            </a:pPr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AvenirNextforSAS" panose="020B0503020202020204" pitchFamily="34" charset="0"/>
              </a:rPr>
              <a:t>http://worldofmaps.blogspot.com/2013/06/flow-map-19.html</a:t>
            </a:r>
          </a:p>
          <a:p>
            <a:pPr marL="0" indent="0">
              <a:spcAft>
                <a:spcPts val="1225"/>
              </a:spcAft>
              <a:buFontTx/>
              <a:buNone/>
            </a:pPr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AvenirNextforSAS" panose="020B0503020202020204" pitchFamily="34" charset="0"/>
              </a:rPr>
              <a:t>https://python-graph-gallery.com/292-choropleth-map-with-folium/</a:t>
            </a:r>
          </a:p>
          <a:p>
            <a:pPr marL="174982" indent="-174982">
              <a:spcAft>
                <a:spcPts val="1225"/>
              </a:spcAft>
              <a:buFontTx/>
              <a:buChar char="-"/>
            </a:pPr>
            <a:endParaRPr lang="en-CA" dirty="0">
              <a:solidFill>
                <a:schemeClr val="bg2">
                  <a:lumMod val="10000"/>
                </a:schemeClr>
              </a:solidFill>
              <a:latin typeface="AvenirNextforSAS" panose="020B05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6B7E0-AF16-4CF6-86AA-5F848A65859A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11358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6B7E0-AF16-4CF6-86AA-5F848A65859A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1640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B7E0-AF16-4CF6-86AA-5F848A65859A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24060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6B7E0-AF16-4CF6-86AA-5F848A65859A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83456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https://viscomvibz.wordpress.com/2012/03/17/the-pros-cons-of-choropleth-maps-blot-maps-patch-maps/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B7E0-AF16-4CF6-86AA-5F848A65859A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92199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6B7E0-AF16-4CF6-86AA-5F848A65859A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62982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B7E0-AF16-4CF6-86AA-5F848A65859A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55190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Example of bivariate choropleth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B7E0-AF16-4CF6-86AA-5F848A65859A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08383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Aft>
                <a:spcPts val="1225"/>
              </a:spcAft>
              <a:buFontTx/>
              <a:buNone/>
            </a:pPr>
            <a:endParaRPr lang="en-CA" dirty="0">
              <a:solidFill>
                <a:schemeClr val="bg2">
                  <a:lumMod val="10000"/>
                </a:schemeClr>
              </a:solidFill>
              <a:latin typeface="AvenirNextforSAS" panose="020B05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6B7E0-AF16-4CF6-86AA-5F848A65859A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34926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B7E0-AF16-4CF6-86AA-5F848A65859A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60581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https://www.arcgis.com/apps/MapJournal/index.html?appid=75eff041036d40cf8e70df99641004ca</a:t>
            </a:r>
          </a:p>
          <a:p>
            <a:r>
              <a:rPr lang="en-CA" dirty="0"/>
              <a:t>http://www.gitta.info/Statistics/en/html/StandClass_learningObject2.html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6B7E0-AF16-4CF6-86AA-5F848A65859A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67471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https://gisgeography.com/choropleth-maps-data-classification/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6B7E0-AF16-4CF6-86AA-5F848A65859A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93297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https://gisgeography.com/choropleth-maps-data-classification/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https://en.wikipedia.org/wiki/Jenks_natural_breaks_optimization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6B7E0-AF16-4CF6-86AA-5F848A65859A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7935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>
                <a:latin typeface="Segoe UI" panose="020B0502040204020203" pitchFamily="34" charset="0"/>
                <a:cs typeface="Segoe UI" panose="020B0502040204020203" pitchFamily="34" charset="0"/>
              </a:rPr>
              <a:t>In general, </a:t>
            </a:r>
            <a:r>
              <a:rPr lang="en-CA" sz="1200" b="1" dirty="0">
                <a:solidFill>
                  <a:srgbClr val="99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Geographic Information Systems leverages geospatial data, statistical/analytical methods and technologies </a:t>
            </a:r>
            <a:r>
              <a:rPr lang="en-CA" sz="1200" dirty="0">
                <a:latin typeface="Segoe UI" panose="020B0502040204020203" pitchFamily="34" charset="0"/>
                <a:cs typeface="Segoe UI" panose="020B0502040204020203" pitchFamily="34" charset="0"/>
              </a:rPr>
              <a:t>to interpret the “real world”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>
                <a:latin typeface="Segoe UI" panose="020B0502040204020203" pitchFamily="34" charset="0"/>
                <a:cs typeface="Segoe UI" panose="020B0502040204020203" pitchFamily="34" charset="0"/>
              </a:rPr>
              <a:t>These technologies (e.g., software or programming libraries) are used to </a:t>
            </a:r>
            <a:r>
              <a:rPr lang="en-CA" sz="1200" b="1" dirty="0">
                <a:solidFill>
                  <a:srgbClr val="99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collect, store, retrieve, manipulate, explore, analyze and display </a:t>
            </a:r>
            <a:r>
              <a:rPr lang="en-CA" sz="12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geospatial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There are international (e.g., Open Geospatial Consortium) and national communities that support and establish standards for these technologies and techniques, and also geospatial data formats</a:t>
            </a:r>
            <a:endParaRPr lang="en-CA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B7E0-AF16-4CF6-86AA-5F848A65859A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64075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https://gisgeography.com/choropleth-maps-data-classification/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6B7E0-AF16-4CF6-86AA-5F848A65859A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46788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https://rpubs.com/danielkirsch/styling-choropleth-maps</a:t>
            </a:r>
          </a:p>
          <a:p>
            <a:pPr marL="0" indent="0">
              <a:buFontTx/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6B7E0-AF16-4CF6-86AA-5F848A65859A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98369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6B7E0-AF16-4CF6-86AA-5F848A65859A}" type="slidenum">
              <a:rPr lang="en-CA" smtClean="0"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75366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6B7E0-AF16-4CF6-86AA-5F848A65859A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96689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aseline="0" dirty="0"/>
              <a:t>Source: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aseline="0" dirty="0"/>
              <a:t>https://www.gislounge.com/modifiable-areal-unit-problem-gis/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hlinkClick r:id="rId3"/>
              </a:rPr>
              <a:t>https://www.r-graph-gallery.com/chloropleth-map/</a:t>
            </a: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https://www.citylab.com/design/2015/06/when-maps-lie/396761/</a:t>
            </a:r>
            <a:r>
              <a:rPr lang="en-US" dirty="0"/>
              <a:t> </a:t>
            </a:r>
            <a:endParaRPr lang="en-US" dirty="0"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B7E0-AF16-4CF6-86AA-5F848A65859A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98306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6B7E0-AF16-4CF6-86AA-5F848A65859A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58349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982" indent="-174982">
              <a:spcAft>
                <a:spcPts val="1225"/>
              </a:spcAft>
              <a:buFontTx/>
              <a:buChar char="-"/>
            </a:pPr>
            <a:endParaRPr lang="en-CA" dirty="0">
              <a:solidFill>
                <a:schemeClr val="bg2">
                  <a:lumMod val="10000"/>
                </a:schemeClr>
              </a:solidFill>
              <a:latin typeface="AvenirNextforSAS" panose="020B05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6B7E0-AF16-4CF6-86AA-5F848A65859A}" type="slidenum">
              <a:rPr lang="en-CA" smtClean="0"/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70710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982" indent="-174982">
              <a:spcAft>
                <a:spcPts val="1225"/>
              </a:spcAft>
              <a:buFontTx/>
              <a:buChar char="-"/>
            </a:pPr>
            <a:endParaRPr lang="en-CA" dirty="0">
              <a:solidFill>
                <a:schemeClr val="bg2">
                  <a:lumMod val="10000"/>
                </a:schemeClr>
              </a:solidFill>
              <a:latin typeface="AvenirNextforSAS" panose="020B05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6B7E0-AF16-4CF6-86AA-5F848A65859A}" type="slidenum">
              <a:rPr lang="en-CA" smtClean="0"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31926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6B7E0-AF16-4CF6-86AA-5F848A65859A}" type="slidenum">
              <a:rPr lang="en-CA" smtClean="0"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61293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latin typeface="AvenirNextforSAS" panose="020B0503020202020204" pitchFamily="34" charset="0"/>
              </a:rPr>
              <a:t>https://www.r-project.org/about.html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https://bookdown.org/robinlovelace/geocompr/</a:t>
            </a:r>
            <a:endParaRPr lang="en-CA" sz="1200" dirty="0">
              <a:latin typeface="AvenirNextforSAS" panose="020B0503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>
              <a:latin typeface="AvenirNextforSAS" panose="020B0503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>
              <a:latin typeface="AvenirNextforSAS" panose="020B0503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>
              <a:latin typeface="AvenirNextforSAS" panose="020B05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6B7E0-AF16-4CF6-86AA-5F848A65859A}" type="slidenum">
              <a:rPr lang="en-CA" smtClean="0"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3723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Aft>
                <a:spcPts val="1225"/>
              </a:spcAft>
              <a:buFontTx/>
              <a:buNone/>
            </a:pPr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AvenirNextforSAS" panose="020B0503020202020204" pitchFamily="34" charset="0"/>
              </a:rPr>
              <a:t>ttps://www.gislounge.com/using-r-gis-software/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6B7E0-AF16-4CF6-86AA-5F848A65859A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77871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latin typeface="AvenirNextforSAS" panose="020B0503020202020204" pitchFamily="34" charset="0"/>
              </a:rPr>
              <a:t>https://www.rstudio.com/products/RStudio/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>
              <a:latin typeface="AvenirNextforSAS" panose="020B05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6B7E0-AF16-4CF6-86AA-5F848A65859A}" type="slidenum">
              <a:rPr lang="en-CA" smtClean="0"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82602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sz="1200" dirty="0">
                <a:solidFill>
                  <a:srgbClr val="24A89B"/>
                </a:solidFill>
                <a:latin typeface="AvenirNextforSAS" panose="020B0503020202020204" pitchFamily="34" charset="0"/>
              </a:rPr>
              <a:t>Top Left </a:t>
            </a:r>
            <a:r>
              <a:rPr lang="en-CA" sz="1200" dirty="0">
                <a:latin typeface="AvenirNextforSAS" panose="020B0503020202020204" pitchFamily="34" charset="0"/>
              </a:rPr>
              <a:t>- A script window (</a:t>
            </a:r>
            <a:r>
              <a:rPr lang="en-CA" dirty="0"/>
              <a:t>built-in text editor)</a:t>
            </a:r>
          </a:p>
          <a:p>
            <a:pPr marL="0" indent="0">
              <a:buNone/>
            </a:pPr>
            <a:r>
              <a:rPr lang="en-CA" sz="1600" dirty="0">
                <a:solidFill>
                  <a:srgbClr val="24A89B"/>
                </a:solidFill>
                <a:latin typeface="AvenirNextforSAS" panose="020B0503020202020204" pitchFamily="34" charset="0"/>
              </a:rPr>
              <a:t>Bottom Left </a:t>
            </a:r>
            <a:r>
              <a:rPr lang="en-CA" sz="1600" dirty="0">
                <a:latin typeface="AvenirNextforSAS" panose="020B0503020202020204" pitchFamily="34" charset="0"/>
              </a:rPr>
              <a:t>- </a:t>
            </a:r>
            <a:r>
              <a:rPr lang="en-CA" sz="1600" dirty="0"/>
              <a:t>location were commands are entered and the output is printed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600" dirty="0">
                <a:solidFill>
                  <a:srgbClr val="24A89B"/>
                </a:solidFill>
                <a:latin typeface="AvenirNextforSAS" panose="020B0503020202020204" pitchFamily="34" charset="0"/>
              </a:rPr>
              <a:t>Top Right </a:t>
            </a:r>
            <a:r>
              <a:rPr lang="en-CA" sz="1600" dirty="0">
                <a:latin typeface="AvenirNextforSAS" panose="020B0503020202020204" pitchFamily="34" charset="0"/>
              </a:rPr>
              <a:t>- i</a:t>
            </a:r>
            <a:r>
              <a:rPr lang="en-CA" sz="1600" dirty="0"/>
              <a:t>nteractive list of loaded R objects &amp; list</a:t>
            </a:r>
            <a:r>
              <a:rPr lang="en-CA" sz="1600" baseline="0" dirty="0"/>
              <a:t> of key strokes entered into the console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600" dirty="0">
                <a:solidFill>
                  <a:srgbClr val="24A89B"/>
                </a:solidFill>
                <a:latin typeface="AvenirNextforSAS" panose="020B0503020202020204" pitchFamily="34" charset="0"/>
              </a:rPr>
              <a:t>Bottom Right </a:t>
            </a:r>
            <a:r>
              <a:rPr lang="en-CA" sz="1600" dirty="0">
                <a:latin typeface="AvenirNextforSAS" panose="020B0503020202020204" pitchFamily="34" charset="0"/>
              </a:rPr>
              <a:t>– files, graphs, packages,</a:t>
            </a:r>
            <a:r>
              <a:rPr lang="en-CA" sz="1600" baseline="0" dirty="0">
                <a:latin typeface="AvenirNextforSAS" panose="020B0503020202020204" pitchFamily="34" charset="0"/>
              </a:rPr>
              <a:t> help</a:t>
            </a:r>
            <a:endParaRPr lang="en-CA" sz="1600" dirty="0">
              <a:latin typeface="AvenirNextforSAS" panose="020B0503020202020204" pitchFamily="34" charset="0"/>
            </a:endParaRPr>
          </a:p>
          <a:p>
            <a:r>
              <a:rPr lang="en-CA" sz="1600" dirty="0">
                <a:latin typeface="AvenirNextforSAS" panose="020B0503020202020204" pitchFamily="34" charset="0"/>
              </a:rPr>
              <a:t>tables here)</a:t>
            </a:r>
          </a:p>
          <a:p>
            <a:pPr marL="0" indent="0">
              <a:buNone/>
            </a:pPr>
            <a:endParaRPr lang="en-CA" sz="1600" dirty="0"/>
          </a:p>
          <a:p>
            <a:pPr marL="0" indent="0">
              <a:buNone/>
            </a:pPr>
            <a:r>
              <a:rPr lang="en-CA" sz="1600" dirty="0"/>
              <a:t>Source:</a:t>
            </a:r>
          </a:p>
          <a:p>
            <a:pPr marL="0" indent="0">
              <a:buNone/>
            </a:pPr>
            <a:r>
              <a:rPr lang="en-CA" sz="1600" dirty="0"/>
              <a:t>http://ncss-tech.github.io/stats_for_soil_survey/chapters/1_introduction/1_introduction.html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6B7E0-AF16-4CF6-86AA-5F848A65859A}" type="slidenum">
              <a:rPr lang="en-CA" smtClean="0"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8732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- Discrete:</a:t>
            </a:r>
            <a:r>
              <a:rPr lang="en-CA" baseline="0" dirty="0"/>
              <a:t> individually distinguishable, phenomenon doesn’t exist between observations</a:t>
            </a:r>
          </a:p>
          <a:p>
            <a:r>
              <a:rPr lang="en-CA" baseline="0" dirty="0"/>
              <a:t>- Continuous: gradual variation across range of values and values exist between observations, though not necessarily can be identified (but can be predicted/estimated)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6B7E0-AF16-4CF6-86AA-5F848A65859A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7295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982" indent="-174982">
              <a:buFontTx/>
              <a:buChar char="-"/>
            </a:pPr>
            <a:r>
              <a:rPr lang="en-CA" dirty="0"/>
              <a:t>Vector data</a:t>
            </a:r>
            <a:r>
              <a:rPr lang="en-CA" baseline="0" dirty="0"/>
              <a:t> models have four main components: geometry (AKA shape), location (coordinate system), </a:t>
            </a:r>
            <a:r>
              <a:rPr lang="en-CA" baseline="0" dirty="0" err="1"/>
              <a:t>symbology</a:t>
            </a:r>
            <a:r>
              <a:rPr lang="en-CA" baseline="0" dirty="0"/>
              <a:t>, and attributes</a:t>
            </a:r>
          </a:p>
          <a:p>
            <a:pPr marL="174982" indent="-174982">
              <a:buFontTx/>
              <a:buChar char="-"/>
            </a:pPr>
            <a:r>
              <a:rPr lang="en-CA" baseline="0" dirty="0"/>
              <a:t>Discussion each component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B7E0-AF16-4CF6-86AA-5F848A65859A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3105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982" indent="-174982">
              <a:buFontTx/>
              <a:buChar char="-"/>
            </a:pPr>
            <a:r>
              <a:rPr lang="en-CA" dirty="0"/>
              <a:t>Example of attribute</a:t>
            </a:r>
            <a:r>
              <a:rPr lang="en-CA" baseline="0" dirty="0"/>
              <a:t> data</a:t>
            </a:r>
          </a:p>
          <a:p>
            <a:pPr marL="174982" indent="-174982">
              <a:buFontTx/>
              <a:buChar char="-"/>
            </a:pPr>
            <a:r>
              <a:rPr lang="en-CA" baseline="0" dirty="0"/>
              <a:t>Image to left highlights the table structure that attribute information tends to be stored as</a:t>
            </a:r>
          </a:p>
          <a:p>
            <a:pPr marL="174982" indent="-174982">
              <a:buFontTx/>
              <a:buChar char="-"/>
            </a:pPr>
            <a:r>
              <a:rPr lang="en-CA" baseline="0" dirty="0"/>
              <a:t>Image to the right is a real-world example of the Census Subdivisions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6B7E0-AF16-4CF6-86AA-5F848A65859A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5714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982" indent="-174982">
              <a:buFontTx/>
              <a:buChar char="-"/>
            </a:pPr>
            <a:r>
              <a:rPr lang="en-CA" baseline="0" dirty="0"/>
              <a:t>In this case, vector data was used to create a </a:t>
            </a:r>
            <a:r>
              <a:rPr lang="en-CA" baseline="0" dirty="0" err="1"/>
              <a:t>basemap</a:t>
            </a:r>
            <a:r>
              <a:rPr lang="en-CA" baseline="0" dirty="0"/>
              <a:t> (like what is seen on Google Maps)</a:t>
            </a:r>
          </a:p>
          <a:p>
            <a:pPr marL="174982" indent="-174982">
              <a:buFontTx/>
              <a:buChar char="-"/>
            </a:pPr>
            <a:r>
              <a:rPr lang="en-CA" baseline="0" dirty="0"/>
              <a:t>There is </a:t>
            </a:r>
            <a:r>
              <a:rPr lang="en-CA" baseline="0" dirty="0" err="1"/>
              <a:t>symbology</a:t>
            </a:r>
            <a:r>
              <a:rPr lang="en-CA" baseline="0" dirty="0"/>
              <a:t> to represent the different features as well as different attributes within the same feature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6B7E0-AF16-4CF6-86AA-5F848A65859A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2906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982" indent="-174982">
              <a:spcAft>
                <a:spcPts val="1225"/>
              </a:spcAft>
              <a:buFontTx/>
              <a:buChar char="-"/>
            </a:pPr>
            <a:endParaRPr lang="en-CA" dirty="0">
              <a:solidFill>
                <a:schemeClr val="bg2">
                  <a:lumMod val="10000"/>
                </a:schemeClr>
              </a:solidFill>
              <a:latin typeface="AvenirNextforSAS" panose="020B05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6B7E0-AF16-4CF6-86AA-5F848A65859A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4487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52B8F-19CF-4F62-90E4-00B7C167B54D}" type="datetimeFigureOut">
              <a:rPr lang="en-CA" smtClean="0"/>
              <a:t>2021-05-05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1B598-CE83-4D76-B17F-D681BB0105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0753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52B8F-19CF-4F62-90E4-00B7C167B54D}" type="datetimeFigureOut">
              <a:rPr lang="en-CA" smtClean="0"/>
              <a:t>2021-05-05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1B598-CE83-4D76-B17F-D681BB0105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954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52B8F-19CF-4F62-90E4-00B7C167B54D}" type="datetimeFigureOut">
              <a:rPr lang="en-CA" smtClean="0"/>
              <a:t>2021-05-05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1B598-CE83-4D76-B17F-D681BB0105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1445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52B8F-19CF-4F62-90E4-00B7C167B54D}" type="datetimeFigureOut">
              <a:rPr lang="en-CA" smtClean="0"/>
              <a:t>2021-05-05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1B598-CE83-4D76-B17F-D681BB0105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9641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52B8F-19CF-4F62-90E4-00B7C167B54D}" type="datetimeFigureOut">
              <a:rPr lang="en-CA" smtClean="0"/>
              <a:t>2021-05-05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1B598-CE83-4D76-B17F-D681BB0105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1474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52B8F-19CF-4F62-90E4-00B7C167B54D}" type="datetimeFigureOut">
              <a:rPr lang="en-CA" smtClean="0"/>
              <a:t>2021-05-05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1B598-CE83-4D76-B17F-D681BB0105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076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52B8F-19CF-4F62-90E4-00B7C167B54D}" type="datetimeFigureOut">
              <a:rPr lang="en-CA" smtClean="0"/>
              <a:t>2021-05-05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1B598-CE83-4D76-B17F-D681BB0105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0226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52B8F-19CF-4F62-90E4-00B7C167B54D}" type="datetimeFigureOut">
              <a:rPr lang="en-CA" smtClean="0"/>
              <a:t>2021-05-05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1B598-CE83-4D76-B17F-D681BB0105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9390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52B8F-19CF-4F62-90E4-00B7C167B54D}" type="datetimeFigureOut">
              <a:rPr lang="en-CA" smtClean="0"/>
              <a:t>2021-05-05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1B598-CE83-4D76-B17F-D681BB0105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7260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52B8F-19CF-4F62-90E4-00B7C167B54D}" type="datetimeFigureOut">
              <a:rPr lang="en-CA" smtClean="0"/>
              <a:t>2021-05-05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1B598-CE83-4D76-B17F-D681BB0105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3088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52B8F-19CF-4F62-90E4-00B7C167B54D}" type="datetimeFigureOut">
              <a:rPr lang="en-CA" smtClean="0"/>
              <a:t>2021-05-05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1B598-CE83-4D76-B17F-D681BB0105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3669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52B8F-19CF-4F62-90E4-00B7C167B54D}" type="datetimeFigureOut">
              <a:rPr lang="en-CA" smtClean="0"/>
              <a:t>2021-05-05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1B598-CE83-4D76-B17F-D681BB0105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7275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eo.upm.es/postgrado/CarlosLopez/materiales/cursos/www.ncgia.ucsb.edu/giscc/units/u051/index.html" TargetMode="External"/><Relationship Id="rId5" Type="http://schemas.openxmlformats.org/officeDocument/2006/relationships/hyperlink" Target="http://desktop.arcgis.com/en/arcmap/10.3/manage-data/raster-and-images/what-is-raster-data.htm" TargetMode="Externa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esktop.arcgis.com/en/arcmap/10.3/manage-data/raster-and-images/cell-size-of-raster-data.htm" TargetMode="External"/><Relationship Id="rId5" Type="http://schemas.openxmlformats.org/officeDocument/2006/relationships/image" Target="../media/image13.png"/><Relationship Id="rId4" Type="http://schemas.openxmlformats.org/officeDocument/2006/relationships/hyperlink" Target="source:%20http://www.geography.hunter.cuny.edu/~jochen/GTECH361/lectures/lecture05/concepts/08%20-%20Raster%20data%20formats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f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lideshare.net/yourmohsin/projections-and-coordinate-system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imogrossenbacher.ch/2016/12/beautiful-thematic-maps-with-ggplot2-only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an.r-project.org/web/views/Spatial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150.statcan.gc.ca/n1/pub/92-195-x/2011001/other-autre/theme/def-eng.htm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oxodrome.io/post/effective-cartogram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@traffordDataLab/lets-make-a-map-in-r-7bd1d9366098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150.statcan.gc.ca/n1/pub/92-196-x/92-196-x2016001-eng.htm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oogle.com/url?sa=i&amp;rct=j&amp;q=&amp;esrc=s&amp;source=images&amp;cd=&amp;ved=2ahUKEwj-wL-xysDhAhWjrIMKHWZtC3sQjxx6BAgBEAI&amp;url=https://www.cbronline.com/what-is/gis-explained/attachment/what-is-gis/&amp;psig=AOvVaw01qmT8ZsISPFnm8Iu1Xlgu&amp;ust=1554815808494427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eaterauckland.org.nz/2015/01/13/the-geometry-of-urban-labour-markets/" TargetMode="External"/><Relationship Id="rId2" Type="http://schemas.openxmlformats.org/officeDocument/2006/relationships/image" Target="../media/image26.web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popbytes.co.nz/?p=9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revolutionanalytics.com/2016/12/swiss-map.html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xismaps.com/guide/data/data-classification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sgeography.com/choropleth-maps-data-classificatio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sgeography.com/choropleth-maps-data-classificatio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znoc/gis-10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documentation.org/packages/classInt/versions/0.3-3/topics/classIntervals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cid:ii_jxb3u71v0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thewkiang.com/2017/01/16/using-histogram-legend-choropleths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hyperlink" Target="http://colorbrewer2.org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uwdata/surprise-maps-showing-the-unexpected-e92b67398865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graph-gallery.com/chloropleth-map/R%20choropleths" TargetMode="External"/><Relationship Id="rId7" Type="http://schemas.openxmlformats.org/officeDocument/2006/relationships/hyperlink" Target="https://timogrossenbacher.ch/2019/04/bivariate-maps-with-ggplot2-and-sf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12.statcan.gc.ca/census-recensement/2011/geo/map-carte/ref/thematicmaps-cartesthematiques-index-eng.cfm" TargetMode="External"/><Relationship Id="rId5" Type="http://schemas.openxmlformats.org/officeDocument/2006/relationships/hyperlink" Target="https://geocompr.robinlovelace.net/adv-map.html" TargetMode="External"/><Relationship Id="rId4" Type="http://schemas.openxmlformats.org/officeDocument/2006/relationships/hyperlink" Target="https://r4ds.had.co.nz/workflow-basics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qlserverrider.wordpress.com/2013/10/22/geospatial-gis-file-format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f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ersonal.psu.edu/cab38/Brewer_Annals.pdf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patialanalysisonline.com/HTML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spatial.org/r/2016/02/15/simple-features-for-r.html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kml/documentation/kml_tut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opackage.org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apserver.org/mapfile/symbology/construction.html" TargetMode="Externa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p%20created%20by%20Julia%20Conzon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geospatial.org/docs/i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B6524-618D-451D-8CF3-F337C58A4E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</a:extLst>
          </a:blip>
          <a:srcRect l="24716" t="59450" r="22322" b="2750"/>
          <a:stretch/>
        </p:blipFill>
        <p:spPr>
          <a:xfrm>
            <a:off x="372184" y="0"/>
            <a:ext cx="8399627" cy="6719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DED789-9E4C-41DA-9847-B717CC263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00808"/>
            <a:ext cx="9144000" cy="1143000"/>
          </a:xfrm>
        </p:spPr>
        <p:txBody>
          <a:bodyPr>
            <a:noAutofit/>
          </a:bodyPr>
          <a:lstStyle/>
          <a:p>
            <a:pPr algn="l"/>
            <a:r>
              <a:rPr lang="en-CA" sz="480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CA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Leveraging Geospatial </a:t>
            </a:r>
            <a:br>
              <a:rPr lang="en-CA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Data in R</a:t>
            </a:r>
            <a:br>
              <a:rPr lang="en-CA" b="1" dirty="0">
                <a:solidFill>
                  <a:srgbClr val="24A89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CA" sz="3600" b="1" dirty="0">
                <a:solidFill>
                  <a:srgbClr val="24A89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3600" b="1" dirty="0">
                <a:solidFill>
                  <a:srgbClr val="99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CA" b="1" i="1" dirty="0">
                <a:solidFill>
                  <a:srgbClr val="99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Choropleth Maps</a:t>
            </a:r>
            <a:endParaRPr lang="en-CA" sz="4000" b="1" i="1" dirty="0">
              <a:solidFill>
                <a:srgbClr val="9966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482CFF-8877-4E28-B967-37CCBAFF7DE7}"/>
              </a:ext>
            </a:extLst>
          </p:cNvPr>
          <p:cNvSpPr txBox="1">
            <a:spLocks/>
          </p:cNvSpPr>
          <p:nvPr/>
        </p:nvSpPr>
        <p:spPr>
          <a:xfrm>
            <a:off x="-6" y="5022304"/>
            <a:ext cx="914400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sz="18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CA" sz="20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LIT Learning Event– May 13, 2021</a:t>
            </a:r>
            <a:br>
              <a:rPr lang="en-CA" sz="20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20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Centre for Special Business Projects, Statistics Canada						</a:t>
            </a:r>
          </a:p>
          <a:p>
            <a:pPr algn="l"/>
            <a:r>
              <a:rPr lang="en-CA" sz="20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Julia Conzon</a:t>
            </a:r>
          </a:p>
          <a:p>
            <a:pPr algn="l"/>
            <a:r>
              <a:rPr lang="en-CA" sz="20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Geographic Information Scientist</a:t>
            </a:r>
          </a:p>
          <a:p>
            <a:pPr algn="l"/>
            <a:r>
              <a:rPr lang="en-CA" sz="20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julia.conzon@canada.ca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F482CFF-8877-4E28-B967-37CCBAFF7DE7}"/>
              </a:ext>
            </a:extLst>
          </p:cNvPr>
          <p:cNvSpPr txBox="1">
            <a:spLocks/>
          </p:cNvSpPr>
          <p:nvPr/>
        </p:nvSpPr>
        <p:spPr>
          <a:xfrm>
            <a:off x="0" y="5244244"/>
            <a:ext cx="914400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2400" dirty="0">
                <a:solidFill>
                  <a:schemeClr val="bg2">
                    <a:lumMod val="10000"/>
                  </a:schemeClr>
                </a:solidFill>
                <a:latin typeface="Bahnschrift SemiBold" panose="020B0502040204020203" pitchFamily="34" charset="0"/>
                <a:cs typeface="Leelawadee" panose="020B0502040204020203" pitchFamily="34" charset="-34"/>
              </a:rPr>
              <a:t>			</a:t>
            </a:r>
          </a:p>
          <a:p>
            <a:pPr algn="r"/>
            <a:r>
              <a:rPr lang="en-CA" sz="2400" dirty="0">
                <a:solidFill>
                  <a:schemeClr val="bg2">
                    <a:lumMod val="10000"/>
                  </a:schemeClr>
                </a:solidFill>
                <a:latin typeface="Bahnschrift SemiBold" panose="020B0502040204020203" pitchFamily="34" charset="0"/>
                <a:cs typeface="Leelawadee" panose="020B0502040204020203" pitchFamily="34" charset="-34"/>
              </a:rPr>
              <a:t>	</a:t>
            </a:r>
          </a:p>
          <a:p>
            <a:pPr algn="r"/>
            <a:r>
              <a:rPr lang="en-CA" sz="2400" dirty="0">
                <a:solidFill>
                  <a:schemeClr val="bg2">
                    <a:lumMod val="10000"/>
                  </a:schemeClr>
                </a:solidFill>
                <a:latin typeface="Bahnschrift SemiBold" panose="020B0502040204020203" pitchFamily="34" charset="0"/>
                <a:cs typeface="Leelawadee" panose="020B0502040204020203" pitchFamily="34" charset="-34"/>
              </a:rPr>
              <a:t>	</a:t>
            </a:r>
            <a:r>
              <a:rPr lang="en-CA" sz="2200" dirty="0">
                <a:solidFill>
                  <a:schemeClr val="bg2">
                    <a:lumMod val="10000"/>
                  </a:schemeClr>
                </a:solidFill>
                <a:latin typeface="Bahnschrift SemiBold" panose="020B0502040204020203" pitchFamily="34" charset="0"/>
                <a:cs typeface="Leelawadee" panose="020B0502040204020203" pitchFamily="34" charset="-34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62789244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BA75627-E0EF-426A-823A-F4B5D1D823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404" t="13858" r="34303" b="68200"/>
          <a:stretch/>
        </p:blipFill>
        <p:spPr>
          <a:xfrm>
            <a:off x="6156176" y="2236629"/>
            <a:ext cx="1709086" cy="27409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DA97506-9359-4648-904E-8662C51C82A2}"/>
              </a:ext>
            </a:extLst>
          </p:cNvPr>
          <p:cNvSpPr txBox="1">
            <a:spLocks/>
          </p:cNvSpPr>
          <p:nvPr/>
        </p:nvSpPr>
        <p:spPr>
          <a:xfrm>
            <a:off x="467544" y="-1550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b="1" dirty="0">
                <a:latin typeface="Segoe UI" panose="020B0502040204020203" pitchFamily="34" charset="0"/>
                <a:cs typeface="Segoe UI" panose="020B0502040204020203" pitchFamily="34" charset="0"/>
              </a:rPr>
              <a:t>Shapefiles (</a:t>
            </a:r>
            <a:r>
              <a:rPr lang="en-CA" b="1" dirty="0" err="1">
                <a:latin typeface="Segoe UI" panose="020B0502040204020203" pitchFamily="34" charset="0"/>
                <a:cs typeface="Segoe UI" panose="020B0502040204020203" pitchFamily="34" charset="0"/>
              </a:rPr>
              <a:t>Esri</a:t>
            </a:r>
            <a:r>
              <a:rPr lang="en-CA" b="1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328B44-695A-4FC3-963F-2A6EA52FD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88" t="13858" r="72195" b="68200"/>
          <a:stretch/>
        </p:blipFill>
        <p:spPr>
          <a:xfrm>
            <a:off x="539552" y="2250266"/>
            <a:ext cx="4023982" cy="27409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A32242-8099-427A-9970-9BFA729FCB1E}"/>
              </a:ext>
            </a:extLst>
          </p:cNvPr>
          <p:cNvSpPr/>
          <p:nvPr/>
        </p:nvSpPr>
        <p:spPr>
          <a:xfrm>
            <a:off x="4267496" y="2405643"/>
            <a:ext cx="2491647" cy="2046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CA" sz="2800" b="1" dirty="0">
                <a:solidFill>
                  <a:srgbClr val="99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– attribute</a:t>
            </a:r>
          </a:p>
          <a:p>
            <a:pPr>
              <a:spcAft>
                <a:spcPts val="600"/>
              </a:spcAft>
            </a:pPr>
            <a:r>
              <a:rPr lang="en-CA" sz="2800" b="1" dirty="0">
                <a:solidFill>
                  <a:srgbClr val="99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– projection</a:t>
            </a:r>
          </a:p>
          <a:p>
            <a:pPr>
              <a:spcAft>
                <a:spcPts val="600"/>
              </a:spcAft>
            </a:pPr>
            <a:r>
              <a:rPr lang="en-CA" sz="2800" b="1" dirty="0">
                <a:solidFill>
                  <a:srgbClr val="99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– geometry</a:t>
            </a:r>
          </a:p>
          <a:p>
            <a:pPr>
              <a:spcAft>
                <a:spcPts val="600"/>
              </a:spcAft>
            </a:pPr>
            <a:r>
              <a:rPr lang="en-CA" sz="2800" b="1" dirty="0">
                <a:solidFill>
                  <a:srgbClr val="99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– shape index </a:t>
            </a:r>
          </a:p>
        </p:txBody>
      </p:sp>
    </p:spTree>
    <p:extLst>
      <p:ext uri="{BB962C8B-B14F-4D97-AF65-F5344CB8AC3E}">
        <p14:creationId xmlns:p14="http://schemas.microsoft.com/office/powerpoint/2010/main" val="957327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5C1D5F45-6835-4BB3-8B21-EBA7FC09A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574" y="0"/>
            <a:ext cx="3541905" cy="6858000"/>
          </a:xfr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6049666-9768-4A5F-B909-115456CD0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pPr algn="l"/>
            <a:r>
              <a:rPr lang="en-CA" b="1" dirty="0" err="1">
                <a:latin typeface="Bahnschrift SemiBold" panose="020B0502040204020203"/>
              </a:rPr>
              <a:t>GeoJSON</a:t>
            </a:r>
            <a:r>
              <a:rPr lang="en-CA" b="1" dirty="0">
                <a:latin typeface="Bahnschrift SemiBold" panose="020B0502040204020203"/>
              </a:rPr>
              <a:t> (open)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42D2ED-F72A-41A3-83BD-FC2FCBA731E6}"/>
              </a:ext>
            </a:extLst>
          </p:cNvPr>
          <p:cNvSpPr/>
          <p:nvPr/>
        </p:nvSpPr>
        <p:spPr>
          <a:xfrm>
            <a:off x="467544" y="1468203"/>
            <a:ext cx="5112568" cy="2654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2400"/>
              </a:spcAft>
            </a:pPr>
            <a:r>
              <a:rPr lang="en-CA" sz="2400" dirty="0">
                <a:latin typeface="Segoe UI" panose="020B0502040204020203" pitchFamily="34" charset="0"/>
                <a:cs typeface="Segoe UI" panose="020B0502040204020203" pitchFamily="34" charset="0"/>
              </a:rPr>
              <a:t>Represents simple geographic features (points, lines, strings, polygons)</a:t>
            </a:r>
            <a:r>
              <a:rPr lang="en-CA" sz="2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2400" dirty="0">
                <a:latin typeface="Segoe UI" panose="020B0502040204020203" pitchFamily="34" charset="0"/>
                <a:cs typeface="Segoe UI" panose="020B0502040204020203" pitchFamily="34" charset="0"/>
              </a:rPr>
              <a:t>and non-spatial attributes</a:t>
            </a:r>
          </a:p>
          <a:p>
            <a:pPr>
              <a:lnSpc>
                <a:spcPct val="107000"/>
              </a:lnSpc>
              <a:spcAft>
                <a:spcPts val="2400"/>
              </a:spcAft>
            </a:pPr>
            <a:r>
              <a:rPr lang="en-CA" sz="2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Popular for web maps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CA" sz="2400" b="1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621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78041EED-B097-42FE-98F5-573B3A60C6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27866" t="17952" r="30131" b="57197"/>
          <a:stretch/>
        </p:blipFill>
        <p:spPr>
          <a:xfrm>
            <a:off x="3635896" y="3312368"/>
            <a:ext cx="5496237" cy="36450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4A34CE-55DD-46CD-BE79-795AC5B83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184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CA" b="1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Raster Model Components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1BBEDA66-69B6-4C22-A339-297BF7FF2882}"/>
              </a:ext>
            </a:extLst>
          </p:cNvPr>
          <p:cNvSpPr txBox="1">
            <a:spLocks/>
          </p:cNvSpPr>
          <p:nvPr/>
        </p:nvSpPr>
        <p:spPr>
          <a:xfrm>
            <a:off x="313185" y="1340768"/>
            <a:ext cx="8383960" cy="4968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Rasters</a:t>
            </a:r>
            <a:r>
              <a:rPr lang="en-CA" sz="2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digital aerial photography, satellite imagery, scanned maps, digital images (e.g., street-level images)</a:t>
            </a:r>
          </a:p>
          <a:p>
            <a:r>
              <a:rPr lang="en-CA" sz="2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Matrix of equal sized cells/pixels represented as a grid of rows and columns</a:t>
            </a:r>
          </a:p>
          <a:p>
            <a:r>
              <a:rPr lang="en-CA" sz="2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Each cell/pixel has an attribute value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717032"/>
            <a:ext cx="3505200" cy="2200275"/>
          </a:xfrm>
          <a:prstGeom prst="rect">
            <a:avLst/>
          </a:prstGeom>
        </p:spPr>
      </p:pic>
      <p:sp>
        <p:nvSpPr>
          <p:cNvPr id="33" name="TextBox 32">
            <a:hlinkClick r:id="rId5"/>
            <a:extLst>
              <a:ext uri="{FF2B5EF4-FFF2-40B4-BE49-F238E27FC236}">
                <a16:creationId xmlns:a16="http://schemas.microsoft.com/office/drawing/2014/main" id="{D92980C7-6807-4759-808F-31D721423A88}"/>
              </a:ext>
            </a:extLst>
          </p:cNvPr>
          <p:cNvSpPr txBox="1"/>
          <p:nvPr/>
        </p:nvSpPr>
        <p:spPr>
          <a:xfrm>
            <a:off x="251520" y="5928647"/>
            <a:ext cx="971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chemeClr val="bg2">
                    <a:lumMod val="75000"/>
                  </a:schemeClr>
                </a:solidFill>
              </a:rPr>
              <a:t>Source</a:t>
            </a:r>
          </a:p>
        </p:txBody>
      </p:sp>
      <p:sp>
        <p:nvSpPr>
          <p:cNvPr id="7" name="TextBox 6">
            <a:hlinkClick r:id="rId6"/>
            <a:extLst>
              <a:ext uri="{FF2B5EF4-FFF2-40B4-BE49-F238E27FC236}">
                <a16:creationId xmlns:a16="http://schemas.microsoft.com/office/drawing/2014/main" id="{D92980C7-6807-4759-808F-31D721423A88}"/>
              </a:ext>
            </a:extLst>
          </p:cNvPr>
          <p:cNvSpPr txBox="1"/>
          <p:nvPr/>
        </p:nvSpPr>
        <p:spPr>
          <a:xfrm>
            <a:off x="7884368" y="6448689"/>
            <a:ext cx="971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chemeClr val="bg2">
                    <a:lumMod val="75000"/>
                  </a:schemeClr>
                </a:solidFill>
              </a:rPr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151103359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A92F562-D362-43A5-AD8D-44D611BB8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88" y="0"/>
            <a:ext cx="8229600" cy="1143000"/>
          </a:xfrm>
        </p:spPr>
        <p:txBody>
          <a:bodyPr/>
          <a:lstStyle/>
          <a:p>
            <a:pPr algn="l"/>
            <a:r>
              <a:rPr lang="en-CA" b="1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Raster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692696"/>
            <a:ext cx="4536504" cy="45097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F42070-7843-4392-93B9-D99602E7CD08}"/>
              </a:ext>
            </a:extLst>
          </p:cNvPr>
          <p:cNvSpPr txBox="1"/>
          <p:nvPr/>
        </p:nvSpPr>
        <p:spPr>
          <a:xfrm>
            <a:off x="6012160" y="534088"/>
            <a:ext cx="1378310" cy="461665"/>
          </a:xfrm>
          <a:prstGeom prst="rect">
            <a:avLst/>
          </a:prstGeom>
          <a:solidFill>
            <a:srgbClr val="24A89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solidFill>
                  <a:schemeClr val="bg1"/>
                </a:solidFill>
                <a:latin typeface="AvenirNextforSAS" panose="020B0503020202020204" pitchFamily="34" charset="0"/>
              </a:rPr>
              <a:t>Discrete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F42070-7843-4392-93B9-D99602E7CD08}"/>
              </a:ext>
            </a:extLst>
          </p:cNvPr>
          <p:cNvSpPr txBox="1"/>
          <p:nvPr/>
        </p:nvSpPr>
        <p:spPr>
          <a:xfrm>
            <a:off x="7184272" y="2244371"/>
            <a:ext cx="1832240" cy="461665"/>
          </a:xfrm>
          <a:prstGeom prst="rect">
            <a:avLst/>
          </a:prstGeom>
          <a:solidFill>
            <a:srgbClr val="24A89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solidFill>
                  <a:schemeClr val="bg1"/>
                </a:solidFill>
                <a:latin typeface="AvenirNextforSAS" panose="020B0503020202020204" pitchFamily="34" charset="0"/>
              </a:rPr>
              <a:t>Continuous</a:t>
            </a:r>
          </a:p>
        </p:txBody>
      </p:sp>
      <p:sp>
        <p:nvSpPr>
          <p:cNvPr id="10" name="TextBox 9">
            <a:hlinkClick r:id="rId4"/>
            <a:extLst>
              <a:ext uri="{FF2B5EF4-FFF2-40B4-BE49-F238E27FC236}">
                <a16:creationId xmlns:a16="http://schemas.microsoft.com/office/drawing/2014/main" id="{D92980C7-6807-4759-808F-31D721423A88}"/>
              </a:ext>
            </a:extLst>
          </p:cNvPr>
          <p:cNvSpPr txBox="1"/>
          <p:nvPr/>
        </p:nvSpPr>
        <p:spPr>
          <a:xfrm>
            <a:off x="7910888" y="4509120"/>
            <a:ext cx="971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chemeClr val="bg2">
                    <a:lumMod val="75000"/>
                  </a:schemeClr>
                </a:solidFill>
              </a:rPr>
              <a:t>Source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535513"/>
            <a:ext cx="5133975" cy="2952750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D92980C7-6807-4759-808F-31D721423A88}"/>
              </a:ext>
            </a:extLst>
          </p:cNvPr>
          <p:cNvSpPr txBox="1"/>
          <p:nvPr/>
        </p:nvSpPr>
        <p:spPr>
          <a:xfrm>
            <a:off x="0" y="6486844"/>
            <a:ext cx="971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chemeClr val="bg2">
                    <a:lumMod val="75000"/>
                  </a:schemeClr>
                </a:solidFill>
              </a:rPr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139916721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C787A02-74BF-42CF-9953-FFCC3175C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pPr algn="l"/>
            <a:r>
              <a:rPr lang="en-CA" b="1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Coordinate Systems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BEDA66-69B6-4C22-A339-297BF7FF2882}"/>
              </a:ext>
            </a:extLst>
          </p:cNvPr>
          <p:cNvSpPr txBox="1">
            <a:spLocks/>
          </p:cNvSpPr>
          <p:nvPr/>
        </p:nvSpPr>
        <p:spPr>
          <a:xfrm>
            <a:off x="466709" y="1268760"/>
            <a:ext cx="8220091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CA" sz="2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CA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coordinate reference system (</a:t>
            </a:r>
            <a:r>
              <a:rPr lang="en-CA" sz="2400" b="1" dirty="0">
                <a:solidFill>
                  <a:srgbClr val="99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CRS</a:t>
            </a:r>
            <a:r>
              <a:rPr lang="en-CA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r>
              <a:rPr lang="en-CA" sz="2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is a reference system for representing the location of a vector feature or a raster. There are two types of CRS: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sz="2400" b="1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CA" sz="2000" b="1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CA" sz="2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1" indent="0">
              <a:buNone/>
            </a:pPr>
            <a:endParaRPr lang="en-CA" sz="20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CA" sz="2000" dirty="0">
              <a:solidFill>
                <a:srgbClr val="24A89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CA" sz="2000" dirty="0">
              <a:solidFill>
                <a:srgbClr val="24A89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CA" sz="2000" dirty="0">
              <a:solidFill>
                <a:srgbClr val="24A89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CA" sz="2000" dirty="0">
              <a:solidFill>
                <a:srgbClr val="24A89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8" t="25464" r="19191" b="19331"/>
          <a:stretch/>
        </p:blipFill>
        <p:spPr>
          <a:xfrm>
            <a:off x="5364088" y="2996952"/>
            <a:ext cx="3672409" cy="259228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7200" y="2636912"/>
            <a:ext cx="5049484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b="1" dirty="0">
                <a:solidFill>
                  <a:schemeClr val="bg1"/>
                </a:solidFill>
                <a:highlight>
                  <a:srgbClr val="9966FF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Geographic coordinate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Takes earth as a spheroidal surface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Defined by datum, an estimate of earth’s surfaced based on an ellipsoid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Longitude (x) and latitude (y) as reference lines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Uses </a:t>
            </a:r>
            <a:r>
              <a:rPr lang="en-CA" sz="20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lat</a:t>
            </a:r>
            <a:r>
              <a:rPr lang="en-CA" sz="20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long and angular measurement to define a position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CA" sz="2000" dirty="0">
              <a:solidFill>
                <a:srgbClr val="24A89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CA" sz="2400" b="1" dirty="0">
                <a:solidFill>
                  <a:schemeClr val="bg1"/>
                </a:solidFill>
                <a:highlight>
                  <a:srgbClr val="9966FF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Projected coordinate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Takes earth as a planar/flat surface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0C4E5D-8072-42E3-9409-33E65C257A96}"/>
              </a:ext>
            </a:extLst>
          </p:cNvPr>
          <p:cNvSpPr/>
          <p:nvPr/>
        </p:nvSpPr>
        <p:spPr>
          <a:xfrm>
            <a:off x="-11120" y="6462464"/>
            <a:ext cx="9166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>
                <a:solidFill>
                  <a:srgbClr val="F9A40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https://www.slideshare.net/yourmohsin/projections-and-coordinate-system</a:t>
            </a:r>
            <a:endParaRPr lang="en-CA" b="1" dirty="0">
              <a:solidFill>
                <a:srgbClr val="F9A4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503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566CFE-9F3D-4911-9C53-9F92B6EE18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26545" t="59450" r="30214" b="20097"/>
          <a:stretch/>
        </p:blipFill>
        <p:spPr>
          <a:xfrm rot="16200000">
            <a:off x="3897052" y="1611050"/>
            <a:ext cx="6858001" cy="36358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634"/>
            <a:ext cx="8229600" cy="1143000"/>
          </a:xfrm>
        </p:spPr>
        <p:txBody>
          <a:bodyPr/>
          <a:lstStyle/>
          <a:p>
            <a:pPr algn="l"/>
            <a:r>
              <a:rPr lang="en-CA" b="1" dirty="0">
                <a:latin typeface="Segoe UI" panose="020B0502040204020203" pitchFamily="34" charset="0"/>
                <a:cs typeface="Segoe UI" panose="020B0502040204020203" pitchFamily="34" charset="0"/>
              </a:rPr>
              <a:t>How can R Support GIS?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153122"/>
            <a:ext cx="7931224" cy="5278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27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Large library of spatial analytical and statistical packages for both </a:t>
            </a:r>
            <a:r>
              <a:rPr lang="en-CA" sz="2700" b="1" dirty="0">
                <a:solidFill>
                  <a:srgbClr val="9966FF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raster</a:t>
            </a:r>
            <a:r>
              <a:rPr lang="en-CA" sz="2700" dirty="0">
                <a:solidFill>
                  <a:srgbClr val="24A89B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CA" sz="27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and</a:t>
            </a:r>
            <a:r>
              <a:rPr lang="en-CA" sz="2700" dirty="0">
                <a:solidFill>
                  <a:srgbClr val="24A89B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CA" sz="2700" b="1" dirty="0">
                <a:solidFill>
                  <a:srgbClr val="9966FF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vector</a:t>
            </a:r>
            <a:r>
              <a:rPr lang="en-CA" sz="2700" dirty="0">
                <a:solidFill>
                  <a:srgbClr val="9966FF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CA" sz="2700" b="1" dirty="0">
                <a:solidFill>
                  <a:srgbClr val="9966FF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data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27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Several packages to support both </a:t>
            </a:r>
            <a:r>
              <a:rPr lang="en-CA" sz="2700" b="1" dirty="0">
                <a:solidFill>
                  <a:srgbClr val="9966FF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static</a:t>
            </a:r>
            <a:r>
              <a:rPr lang="en-CA" sz="27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and </a:t>
            </a:r>
            <a:r>
              <a:rPr lang="en-CA" sz="2700" b="1" dirty="0">
                <a:solidFill>
                  <a:srgbClr val="9966FF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interactive maps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27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R package bindings of popular open source libraries, like Leaflet and GDAL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27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Reads and writes various spatial data formats: </a:t>
            </a:r>
            <a:r>
              <a:rPr lang="en-CA" sz="27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GeoJSON</a:t>
            </a:r>
            <a:r>
              <a:rPr lang="en-CA" sz="27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shapefiles, </a:t>
            </a:r>
            <a:r>
              <a:rPr lang="en-CA" sz="27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GeoPackages</a:t>
            </a:r>
            <a:r>
              <a:rPr lang="en-CA" sz="27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KML, spatial database </a:t>
            </a:r>
            <a:r>
              <a:rPr lang="en-CA" sz="27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conncetions</a:t>
            </a:r>
            <a:r>
              <a:rPr lang="en-CA" sz="27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(PostgreSQL, </a:t>
            </a:r>
            <a:r>
              <a:rPr lang="en-CA" sz="27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SpatialLite</a:t>
            </a:r>
            <a:r>
              <a:rPr lang="en-CA" sz="27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)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27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Allows non-spatial data to be assigned to spatial data</a:t>
            </a:r>
          </a:p>
        </p:txBody>
      </p:sp>
    </p:spTree>
    <p:extLst>
      <p:ext uri="{BB962C8B-B14F-4D97-AF65-F5344CB8AC3E}">
        <p14:creationId xmlns:p14="http://schemas.microsoft.com/office/powerpoint/2010/main" val="261632466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AF42070-7843-4392-93B9-D99602E7CD08}"/>
              </a:ext>
            </a:extLst>
          </p:cNvPr>
          <p:cNvSpPr txBox="1"/>
          <p:nvPr/>
        </p:nvSpPr>
        <p:spPr>
          <a:xfrm>
            <a:off x="3491880" y="3068960"/>
            <a:ext cx="2708396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Processing + Analysis / Statistic packages</a:t>
            </a:r>
          </a:p>
        </p:txBody>
      </p:sp>
      <p:cxnSp>
        <p:nvCxnSpPr>
          <p:cNvPr id="56" name="Straight Arrow Connector 55"/>
          <p:cNvCxnSpPr>
            <a:cxnSpLocks/>
          </p:cNvCxnSpPr>
          <p:nvPr/>
        </p:nvCxnSpPr>
        <p:spPr>
          <a:xfrm flipV="1">
            <a:off x="1403648" y="4503598"/>
            <a:ext cx="0" cy="1230238"/>
          </a:xfrm>
          <a:prstGeom prst="straightConnector1">
            <a:avLst/>
          </a:prstGeom>
          <a:ln w="38100">
            <a:solidFill>
              <a:srgbClr val="99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  <a:stCxn id="12" idx="0"/>
            <a:endCxn id="9" idx="2"/>
          </p:cNvCxnSpPr>
          <p:nvPr/>
        </p:nvCxnSpPr>
        <p:spPr>
          <a:xfrm flipV="1">
            <a:off x="1295636" y="2162473"/>
            <a:ext cx="0" cy="906487"/>
          </a:xfrm>
          <a:prstGeom prst="straightConnector1">
            <a:avLst/>
          </a:prstGeom>
          <a:ln w="38100">
            <a:solidFill>
              <a:srgbClr val="99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92C8F216-E3DF-4800-AB70-7592D82A0D05}"/>
              </a:ext>
            </a:extLst>
          </p:cNvPr>
          <p:cNvSpPr txBox="1">
            <a:spLocks/>
          </p:cNvSpPr>
          <p:nvPr/>
        </p:nvSpPr>
        <p:spPr>
          <a:xfrm>
            <a:off x="446856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b="1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 Geospatial Architecture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F42070-7843-4392-93B9-D99602E7CD08}"/>
              </a:ext>
            </a:extLst>
          </p:cNvPr>
          <p:cNvSpPr txBox="1"/>
          <p:nvPr/>
        </p:nvSpPr>
        <p:spPr>
          <a:xfrm>
            <a:off x="467544" y="1700808"/>
            <a:ext cx="165618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Database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42070-7843-4392-93B9-D99602E7CD08}"/>
              </a:ext>
            </a:extLst>
          </p:cNvPr>
          <p:cNvSpPr txBox="1"/>
          <p:nvPr/>
        </p:nvSpPr>
        <p:spPr>
          <a:xfrm>
            <a:off x="3882005" y="1700808"/>
            <a:ext cx="194408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 Studio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F42070-7843-4392-93B9-D99602E7CD08}"/>
              </a:ext>
            </a:extLst>
          </p:cNvPr>
          <p:cNvSpPr txBox="1"/>
          <p:nvPr/>
        </p:nvSpPr>
        <p:spPr>
          <a:xfrm>
            <a:off x="251520" y="3068960"/>
            <a:ext cx="20882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Geospatial features, layers </a:t>
            </a:r>
          </a:p>
          <a:p>
            <a:r>
              <a:rPr lang="en-CA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(API or static file)</a:t>
            </a:r>
            <a:endParaRPr lang="en-CA" sz="2400" b="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F42070-7843-4392-93B9-D99602E7CD08}"/>
              </a:ext>
            </a:extLst>
          </p:cNvPr>
          <p:cNvSpPr txBox="1"/>
          <p:nvPr/>
        </p:nvSpPr>
        <p:spPr>
          <a:xfrm>
            <a:off x="6516216" y="1699647"/>
            <a:ext cx="2304256" cy="461665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Visualization</a:t>
            </a:r>
          </a:p>
        </p:txBody>
      </p:sp>
      <p:cxnSp>
        <p:nvCxnSpPr>
          <p:cNvPr id="20" name="Straight Arrow Connector 19"/>
          <p:cNvCxnSpPr>
            <a:cxnSpLocks/>
            <a:stCxn id="9" idx="3"/>
            <a:endCxn id="10" idx="1"/>
          </p:cNvCxnSpPr>
          <p:nvPr/>
        </p:nvCxnSpPr>
        <p:spPr>
          <a:xfrm>
            <a:off x="2123728" y="1931641"/>
            <a:ext cx="1758277" cy="0"/>
          </a:xfrm>
          <a:prstGeom prst="straightConnector1">
            <a:avLst/>
          </a:prstGeom>
          <a:ln w="38100">
            <a:solidFill>
              <a:srgbClr val="9966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stCxn id="11" idx="0"/>
            <a:endCxn id="10" idx="2"/>
          </p:cNvCxnSpPr>
          <p:nvPr/>
        </p:nvCxnSpPr>
        <p:spPr>
          <a:xfrm flipV="1">
            <a:off x="4846078" y="2162473"/>
            <a:ext cx="7971" cy="906487"/>
          </a:xfrm>
          <a:prstGeom prst="straightConnector1">
            <a:avLst/>
          </a:prstGeom>
          <a:ln w="38100">
            <a:solidFill>
              <a:srgbClr val="9966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AF42070-7843-4392-93B9-D99602E7CD08}"/>
              </a:ext>
            </a:extLst>
          </p:cNvPr>
          <p:cNvSpPr txBox="1"/>
          <p:nvPr/>
        </p:nvSpPr>
        <p:spPr>
          <a:xfrm>
            <a:off x="379472" y="5491970"/>
            <a:ext cx="541653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collection (e.g., surveying, crowdsourcing, scraping)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F42070-7843-4392-93B9-D99602E7CD08}"/>
              </a:ext>
            </a:extLst>
          </p:cNvPr>
          <p:cNvSpPr txBox="1"/>
          <p:nvPr/>
        </p:nvSpPr>
        <p:spPr>
          <a:xfrm>
            <a:off x="6516216" y="3822719"/>
            <a:ext cx="230425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Targeted audience</a:t>
            </a:r>
          </a:p>
        </p:txBody>
      </p:sp>
      <p:cxnSp>
        <p:nvCxnSpPr>
          <p:cNvPr id="38" name="Straight Arrow Connector 37"/>
          <p:cNvCxnSpPr>
            <a:cxnSpLocks/>
            <a:stCxn id="37" idx="0"/>
          </p:cNvCxnSpPr>
          <p:nvPr/>
        </p:nvCxnSpPr>
        <p:spPr>
          <a:xfrm flipV="1">
            <a:off x="7668344" y="2790220"/>
            <a:ext cx="0" cy="1032499"/>
          </a:xfrm>
          <a:prstGeom prst="straightConnector1">
            <a:avLst/>
          </a:prstGeom>
          <a:ln w="38100">
            <a:solidFill>
              <a:srgbClr val="9966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cxnSpLocks/>
            <a:stCxn id="10" idx="3"/>
            <a:endCxn id="13" idx="1"/>
          </p:cNvCxnSpPr>
          <p:nvPr/>
        </p:nvCxnSpPr>
        <p:spPr>
          <a:xfrm flipV="1">
            <a:off x="5826092" y="1930480"/>
            <a:ext cx="690124" cy="1161"/>
          </a:xfrm>
          <a:prstGeom prst="bentConnector3">
            <a:avLst>
              <a:gd name="adj1" fmla="val 50000"/>
            </a:avLst>
          </a:prstGeom>
          <a:ln w="38100">
            <a:solidFill>
              <a:srgbClr val="9966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033718" y="2276872"/>
            <a:ext cx="2106234" cy="1064726"/>
          </a:xfrm>
          <a:prstGeom prst="straightConnector1">
            <a:avLst/>
          </a:prstGeom>
          <a:ln w="38100">
            <a:solidFill>
              <a:srgbClr val="99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6660232" y="2195572"/>
            <a:ext cx="2252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(e.g., leaflet, </a:t>
            </a:r>
            <a:r>
              <a:rPr lang="en-CA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tmap</a:t>
            </a:r>
            <a:r>
              <a:rPr lang="en-CA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en-CA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441923" y="4577651"/>
            <a:ext cx="3097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(e.g., </a:t>
            </a:r>
            <a:r>
              <a:rPr lang="en-CA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rgdal</a:t>
            </a:r>
            <a:r>
              <a:rPr lang="en-CA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ggplot2, sf, </a:t>
            </a:r>
            <a:r>
              <a:rPr lang="en-CA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</a:t>
            </a:r>
            <a:r>
              <a:rPr lang="en-CA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42C4E2-347A-4684-BE72-063758B762E8}"/>
              </a:ext>
            </a:extLst>
          </p:cNvPr>
          <p:cNvSpPr/>
          <p:nvPr/>
        </p:nvSpPr>
        <p:spPr>
          <a:xfrm>
            <a:off x="1785740" y="2161312"/>
            <a:ext cx="16561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(e.g., </a:t>
            </a:r>
            <a:r>
              <a:rPr lang="en-CA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rgdal</a:t>
            </a:r>
            <a:r>
              <a:rPr lang="en-CA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sf, </a:t>
            </a:r>
            <a:r>
              <a:rPr lang="en-CA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</a:t>
            </a:r>
            <a:r>
              <a:rPr lang="en-CA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CA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rjson</a:t>
            </a:r>
            <a:r>
              <a:rPr lang="en-CA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85881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C9E3F1D-D9FD-45AA-B5BF-B55567F756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1400"/>
            <a:ext cx="9144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914B2D-1656-4CB1-9682-4D7CB333DA68}"/>
              </a:ext>
            </a:extLst>
          </p:cNvPr>
          <p:cNvSpPr/>
          <p:nvPr/>
        </p:nvSpPr>
        <p:spPr>
          <a:xfrm>
            <a:off x="0" y="6525344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b="1" dirty="0">
                <a:solidFill>
                  <a:srgbClr val="F9A400"/>
                </a:solidFill>
                <a:latin typeface="AvenirNextforS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https://timogrossenbacher.ch/2016/12/beautiful-thematic-maps-with-ggplot2-only/</a:t>
            </a:r>
            <a:endParaRPr lang="en-CA" b="1" dirty="0">
              <a:solidFill>
                <a:srgbClr val="F9A400"/>
              </a:solidFill>
              <a:latin typeface="AvenirNextforSAS"/>
            </a:endParaRPr>
          </a:p>
          <a:p>
            <a:endParaRPr lang="en-CA" b="1" dirty="0">
              <a:latin typeface="AvenirNextforSAS"/>
            </a:endParaRPr>
          </a:p>
        </p:txBody>
      </p:sp>
    </p:spTree>
    <p:extLst>
      <p:ext uri="{BB962C8B-B14F-4D97-AF65-F5344CB8AC3E}">
        <p14:creationId xmlns:p14="http://schemas.microsoft.com/office/powerpoint/2010/main" val="3086933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0566CFE-9F3D-4911-9C53-9F92B6EE18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26545" t="59450" r="30214" b="20097"/>
          <a:stretch/>
        </p:blipFill>
        <p:spPr>
          <a:xfrm rot="16200000">
            <a:off x="3897052" y="1611050"/>
            <a:ext cx="6858001" cy="36358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198" y="1107080"/>
            <a:ext cx="8579297" cy="601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CA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There’s lots: </a:t>
            </a:r>
            <a:r>
              <a:rPr lang="en-CA" sz="2200" b="1" dirty="0">
                <a:solidFill>
                  <a:srgbClr val="F9A40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https://cran.r-project.org/web/views/Spatial.html</a:t>
            </a:r>
            <a:endParaRPr lang="en-CA" sz="2200" b="1" dirty="0">
              <a:solidFill>
                <a:srgbClr val="F9A4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spcAft>
                <a:spcPts val="600"/>
              </a:spcAft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200" b="1" strike="sngStrike" dirty="0" err="1">
                <a:solidFill>
                  <a:srgbClr val="99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</a:t>
            </a:r>
            <a:r>
              <a:rPr lang="en-CA" sz="2200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:</a:t>
            </a:r>
            <a:r>
              <a:rPr lang="en-CA" sz="2200" b="1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CA" sz="2200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classes and methods for spatial data; stores data as slots</a:t>
            </a:r>
          </a:p>
          <a:p>
            <a:pPr marL="342900" indent="-342900">
              <a:spcAft>
                <a:spcPts val="600"/>
              </a:spcAft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200" b="1" dirty="0">
                <a:solidFill>
                  <a:schemeClr val="bg1"/>
                </a:solidFill>
                <a:highlight>
                  <a:srgbClr val="9966FF"/>
                </a:highlight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sf</a:t>
            </a:r>
            <a:r>
              <a:rPr lang="en-CA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:</a:t>
            </a:r>
            <a:r>
              <a:rPr lang="en-CA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CA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classes and methods for spatial data; stores data as simple features (</a:t>
            </a:r>
            <a:r>
              <a:rPr lang="en-CA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well-known text geometry</a:t>
            </a:r>
            <a:r>
              <a:rPr lang="en-CA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) within a </a:t>
            </a:r>
            <a:r>
              <a:rPr lang="en-CA" sz="2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dataframe</a:t>
            </a:r>
            <a:endParaRPr lang="en-CA" sz="22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pPr marL="342900" indent="-342900">
              <a:spcAft>
                <a:spcPts val="600"/>
              </a:spcAft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200" b="1" dirty="0" err="1">
                <a:solidFill>
                  <a:srgbClr val="99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rgdal</a:t>
            </a:r>
            <a:r>
              <a:rPr lang="en-CA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:</a:t>
            </a:r>
            <a:r>
              <a:rPr lang="en-CA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CA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geospatial data abstract library (GDAL) binding to read/write geospatial data (e.g., </a:t>
            </a:r>
            <a:r>
              <a:rPr lang="en-CA" sz="2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shapefiles</a:t>
            </a:r>
            <a:r>
              <a:rPr lang="en-CA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CA" sz="2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GeoPackages</a:t>
            </a:r>
            <a:r>
              <a:rPr lang="en-CA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en-CA" sz="22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pPr marL="342900" indent="-342900">
              <a:spcAft>
                <a:spcPts val="600"/>
              </a:spcAft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200" b="1" dirty="0" err="1">
                <a:solidFill>
                  <a:srgbClr val="99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rgeos</a:t>
            </a:r>
            <a:r>
              <a:rPr lang="en-CA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:</a:t>
            </a:r>
            <a:r>
              <a:rPr lang="en-CA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CA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geometry engine (open source) binding to manipulate and query geometric data</a:t>
            </a:r>
          </a:p>
          <a:p>
            <a:pPr marL="342900" indent="-342900">
              <a:spcAft>
                <a:spcPts val="600"/>
              </a:spcAft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200" b="1" dirty="0">
                <a:solidFill>
                  <a:schemeClr val="bg1"/>
                </a:solidFill>
                <a:highlight>
                  <a:srgbClr val="9966FF"/>
                </a:highlight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ggplot2</a:t>
            </a:r>
            <a:r>
              <a:rPr lang="en-CA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: create static map plots </a:t>
            </a:r>
          </a:p>
          <a:p>
            <a:pPr marL="342900" indent="-342900">
              <a:spcAft>
                <a:spcPts val="600"/>
              </a:spcAft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200" b="1" dirty="0" err="1">
                <a:solidFill>
                  <a:srgbClr val="99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ggmap</a:t>
            </a:r>
            <a:r>
              <a:rPr lang="en-CA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:</a:t>
            </a:r>
            <a:r>
              <a:rPr lang="en-CA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extension of ggplot2 for additional map features</a:t>
            </a:r>
            <a:endParaRPr lang="en-CA" sz="2200" b="1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spcAft>
                <a:spcPts val="600"/>
              </a:spcAft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200" b="1" dirty="0" err="1">
                <a:solidFill>
                  <a:srgbClr val="99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maptools</a:t>
            </a:r>
            <a:r>
              <a:rPr lang="en-CA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:</a:t>
            </a:r>
            <a:r>
              <a:rPr lang="en-CA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mapping functionality</a:t>
            </a:r>
            <a:endParaRPr lang="en-CA" sz="2200" b="1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spcAft>
                <a:spcPts val="600"/>
              </a:spcAft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200" b="1" dirty="0" err="1">
                <a:solidFill>
                  <a:schemeClr val="bg1"/>
                </a:solidFill>
                <a:highlight>
                  <a:srgbClr val="9966FF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tmap</a:t>
            </a:r>
            <a:r>
              <a:rPr lang="en-CA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:</a:t>
            </a:r>
            <a:r>
              <a:rPr lang="en-CA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CA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thematic static or interactive maps</a:t>
            </a:r>
          </a:p>
          <a:p>
            <a:pPr marL="342900" indent="-342900">
              <a:spcAft>
                <a:spcPts val="600"/>
              </a:spcAft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200" b="1" dirty="0">
                <a:solidFill>
                  <a:schemeClr val="bg1"/>
                </a:solidFill>
                <a:highlight>
                  <a:srgbClr val="9966FF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leaflet</a:t>
            </a:r>
            <a:r>
              <a:rPr lang="en-CA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:</a:t>
            </a:r>
            <a:r>
              <a:rPr lang="en-CA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CA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library binding for interactive mapping</a:t>
            </a:r>
          </a:p>
          <a:p>
            <a:endParaRPr lang="en-CA" sz="22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200" b="1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60975"/>
            <a:ext cx="8229600" cy="1143000"/>
          </a:xfrm>
        </p:spPr>
        <p:txBody>
          <a:bodyPr/>
          <a:lstStyle/>
          <a:p>
            <a:pPr algn="l"/>
            <a:r>
              <a:rPr lang="en-CA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 Geospatial Packages</a:t>
            </a:r>
          </a:p>
        </p:txBody>
      </p:sp>
    </p:spTree>
    <p:extLst>
      <p:ext uri="{BB962C8B-B14F-4D97-AF65-F5344CB8AC3E}">
        <p14:creationId xmlns:p14="http://schemas.microsoft.com/office/powerpoint/2010/main" val="321139072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B6524-618D-451D-8CF3-F337C58A4E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</a:extLst>
          </a:blip>
          <a:srcRect l="24716" t="59450" r="22322" b="2750"/>
          <a:stretch/>
        </p:blipFill>
        <p:spPr>
          <a:xfrm>
            <a:off x="372184" y="0"/>
            <a:ext cx="8399627" cy="6719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DED789-9E4C-41DA-9847-B717CC263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402" y="2857500"/>
            <a:ext cx="9144000" cy="1143000"/>
          </a:xfrm>
        </p:spPr>
        <p:txBody>
          <a:bodyPr>
            <a:noAutofit/>
          </a:bodyPr>
          <a:lstStyle/>
          <a:p>
            <a:r>
              <a:rPr lang="en-CA" sz="4800" b="1" dirty="0">
                <a:solidFill>
                  <a:schemeClr val="bg1"/>
                </a:solidFill>
                <a:highlight>
                  <a:srgbClr val="9966FF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Thematic Maps</a:t>
            </a:r>
            <a:endParaRPr lang="en-CA" sz="4000" b="1" dirty="0">
              <a:solidFill>
                <a:schemeClr val="bg1"/>
              </a:solidFill>
              <a:highlight>
                <a:srgbClr val="9966FF"/>
              </a:highligh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F482CFF-8877-4E28-B967-37CCBAFF7DE7}"/>
              </a:ext>
            </a:extLst>
          </p:cNvPr>
          <p:cNvSpPr txBox="1">
            <a:spLocks/>
          </p:cNvSpPr>
          <p:nvPr/>
        </p:nvSpPr>
        <p:spPr>
          <a:xfrm>
            <a:off x="0" y="5244244"/>
            <a:ext cx="914400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2400" dirty="0">
                <a:solidFill>
                  <a:schemeClr val="bg2">
                    <a:lumMod val="10000"/>
                  </a:schemeClr>
                </a:solidFill>
                <a:latin typeface="Bahnschrift SemiBold" panose="020B0502040204020203" pitchFamily="34" charset="0"/>
                <a:cs typeface="Leelawadee" panose="020B0502040204020203" pitchFamily="34" charset="-34"/>
              </a:rPr>
              <a:t>			</a:t>
            </a:r>
          </a:p>
          <a:p>
            <a:pPr algn="r"/>
            <a:r>
              <a:rPr lang="en-CA" sz="2400" dirty="0">
                <a:solidFill>
                  <a:schemeClr val="bg2">
                    <a:lumMod val="10000"/>
                  </a:schemeClr>
                </a:solidFill>
                <a:latin typeface="Bahnschrift SemiBold" panose="020B0502040204020203" pitchFamily="34" charset="0"/>
                <a:cs typeface="Leelawadee" panose="020B0502040204020203" pitchFamily="34" charset="-34"/>
              </a:rPr>
              <a:t>	</a:t>
            </a:r>
          </a:p>
          <a:p>
            <a:pPr algn="r"/>
            <a:r>
              <a:rPr lang="en-CA" sz="2400" dirty="0">
                <a:solidFill>
                  <a:schemeClr val="bg2">
                    <a:lumMod val="10000"/>
                  </a:schemeClr>
                </a:solidFill>
                <a:latin typeface="Bahnschrift SemiBold" panose="020B0502040204020203" pitchFamily="34" charset="0"/>
                <a:cs typeface="Leelawadee" panose="020B0502040204020203" pitchFamily="34" charset="-34"/>
              </a:rPr>
              <a:t>	</a:t>
            </a:r>
            <a:r>
              <a:rPr lang="en-CA" sz="2200" dirty="0">
                <a:solidFill>
                  <a:schemeClr val="bg2">
                    <a:lumMod val="10000"/>
                  </a:schemeClr>
                </a:solidFill>
                <a:latin typeface="Bahnschrift SemiBold" panose="020B0502040204020203" pitchFamily="34" charset="0"/>
                <a:cs typeface="Leelawadee" panose="020B0502040204020203" pitchFamily="34" charset="-34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8828463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175A4-2C45-477C-B5A5-1257318AA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669"/>
            <a:ext cx="8229600" cy="1143000"/>
          </a:xfrm>
        </p:spPr>
        <p:txBody>
          <a:bodyPr/>
          <a:lstStyle/>
          <a:p>
            <a:pPr algn="l"/>
            <a:r>
              <a:rPr lang="en-CA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35A99-DBC0-483F-AB68-630ABD2F1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71" y="1196752"/>
            <a:ext cx="8229600" cy="5498667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CA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GIS</a:t>
            </a:r>
            <a:endParaRPr lang="en-CA" sz="21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Aft>
                <a:spcPts val="1200"/>
              </a:spcAft>
            </a:pPr>
            <a:r>
              <a:rPr lang="en-CA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Geospatial R packages</a:t>
            </a:r>
          </a:p>
          <a:p>
            <a:pPr>
              <a:spcAft>
                <a:spcPts val="1200"/>
              </a:spcAft>
            </a:pPr>
            <a:r>
              <a:rPr lang="en-CA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Thematic Maps</a:t>
            </a:r>
          </a:p>
          <a:p>
            <a:pPr>
              <a:spcAft>
                <a:spcPts val="1200"/>
              </a:spcAft>
            </a:pPr>
            <a:r>
              <a:rPr lang="en-CA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Choropleth Maps </a:t>
            </a:r>
          </a:p>
          <a:p>
            <a:pPr>
              <a:spcAft>
                <a:spcPts val="1200"/>
              </a:spcAft>
            </a:pPr>
            <a:r>
              <a:rPr lang="en-CA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 programming:</a:t>
            </a:r>
          </a:p>
          <a:p>
            <a:pPr lvl="1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25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tmap</a:t>
            </a:r>
            <a:endParaRPr lang="en-CA" sz="25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sf + ggplot2</a:t>
            </a:r>
          </a:p>
          <a:p>
            <a:pPr marL="457200" lvl="1" indent="0">
              <a:spcAft>
                <a:spcPts val="1200"/>
              </a:spcAft>
              <a:buNone/>
            </a:pPr>
            <a:endParaRPr lang="en-CA" sz="12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CA" sz="16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7496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07293"/>
            <a:ext cx="7757999" cy="4525963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r>
              <a:rPr lang="en-CA" sz="2800" dirty="0">
                <a:latin typeface="Segoe UI" panose="020B0502040204020203" pitchFamily="34" charset="0"/>
                <a:cs typeface="Segoe UI" panose="020B0502040204020203" pitchFamily="34" charset="0"/>
              </a:rPr>
              <a:t>Maps that show </a:t>
            </a:r>
            <a:r>
              <a:rPr lang="en-CA" sz="2800" b="1" dirty="0">
                <a:solidFill>
                  <a:srgbClr val="99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spatial distributions</a:t>
            </a:r>
            <a:r>
              <a:rPr lang="en-CA" sz="2800" dirty="0">
                <a:solidFill>
                  <a:srgbClr val="99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2800" dirty="0">
                <a:latin typeface="Segoe UI" panose="020B0502040204020203" pitchFamily="34" charset="0"/>
                <a:cs typeface="Segoe UI" panose="020B0502040204020203" pitchFamily="34" charset="0"/>
              </a:rPr>
              <a:t>related to single or multiple themes</a:t>
            </a:r>
          </a:p>
          <a:p>
            <a:pPr>
              <a:spcAft>
                <a:spcPts val="1200"/>
              </a:spcAft>
            </a:pPr>
            <a:r>
              <a:rPr lang="en-CA" sz="2800" dirty="0">
                <a:latin typeface="Segoe UI" panose="020B0502040204020203" pitchFamily="34" charset="0"/>
                <a:cs typeface="Segoe UI" panose="020B0502040204020203" pitchFamily="34" charset="0"/>
              </a:rPr>
              <a:t>Linked to a geographic </a:t>
            </a:r>
            <a:r>
              <a:rPr lang="en-CA" sz="2800" b="1" dirty="0">
                <a:solidFill>
                  <a:srgbClr val="99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space</a:t>
            </a:r>
            <a:r>
              <a:rPr lang="en-CA" sz="2800" b="1" dirty="0">
                <a:solidFill>
                  <a:srgbClr val="24A89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CA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any scale)</a:t>
            </a:r>
            <a:r>
              <a:rPr lang="en-CA" sz="2800" dirty="0">
                <a:latin typeface="Segoe UI" panose="020B0502040204020203" pitchFamily="34" charset="0"/>
                <a:cs typeface="Segoe UI" panose="020B0502040204020203" pitchFamily="34" charset="0"/>
              </a:rPr>
              <a:t> to interpret the </a:t>
            </a:r>
            <a:r>
              <a:rPr lang="en-CA" sz="2800" b="1" dirty="0">
                <a:solidFill>
                  <a:srgbClr val="99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place</a:t>
            </a:r>
          </a:p>
          <a:p>
            <a:pPr>
              <a:spcAft>
                <a:spcPts val="1200"/>
              </a:spcAft>
            </a:pPr>
            <a:r>
              <a:rPr lang="en-CA" sz="2800" dirty="0">
                <a:latin typeface="Segoe UI" panose="020B0502040204020203" pitchFamily="34" charset="0"/>
                <a:cs typeface="Segoe UI" panose="020B0502040204020203" pitchFamily="34" charset="0"/>
              </a:rPr>
              <a:t>Data can be qualitative or quantitative</a:t>
            </a:r>
          </a:p>
          <a:p>
            <a:pPr>
              <a:spcAft>
                <a:spcPts val="1200"/>
              </a:spcAft>
            </a:pPr>
            <a:r>
              <a:rPr lang="en-CA" sz="2800" dirty="0">
                <a:latin typeface="Segoe UI" panose="020B0502040204020203" pitchFamily="34" charset="0"/>
                <a:cs typeface="Segoe UI" panose="020B0502040204020203" pitchFamily="34" charset="0"/>
              </a:rPr>
              <a:t>Useful in </a:t>
            </a:r>
            <a:r>
              <a:rPr lang="en-CA" sz="2800" b="1" dirty="0">
                <a:solidFill>
                  <a:srgbClr val="99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exploratory spatial data analysis</a:t>
            </a:r>
            <a:endParaRPr lang="en-CA" sz="2800" dirty="0">
              <a:solidFill>
                <a:srgbClr val="9966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spcAft>
                <a:spcPts val="1200"/>
              </a:spcAft>
            </a:pP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Discover</a:t>
            </a:r>
            <a:r>
              <a:rPr lang="en-CA" dirty="0">
                <a:solidFill>
                  <a:srgbClr val="24A89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b="1" dirty="0">
                <a:solidFill>
                  <a:srgbClr val="99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patterns</a:t>
            </a:r>
            <a:r>
              <a:rPr lang="en-CA" dirty="0">
                <a:solidFill>
                  <a:srgbClr val="24A89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and </a:t>
            </a:r>
            <a:r>
              <a:rPr lang="en-CA" b="1" dirty="0">
                <a:solidFill>
                  <a:srgbClr val="99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relationships</a:t>
            </a:r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 between variables</a:t>
            </a:r>
          </a:p>
          <a:p>
            <a:pPr>
              <a:spcAft>
                <a:spcPts val="1200"/>
              </a:spcAft>
            </a:pPr>
            <a:r>
              <a:rPr lang="en-CA" sz="2800" dirty="0">
                <a:latin typeface="Segoe UI" panose="020B0502040204020203" pitchFamily="34" charset="0"/>
                <a:cs typeface="Segoe UI" panose="020B0502040204020203" pitchFamily="34" charset="0"/>
              </a:rPr>
              <a:t>Used to help form </a:t>
            </a:r>
            <a:r>
              <a:rPr lang="en-CA" sz="2800" b="1" dirty="0">
                <a:solidFill>
                  <a:srgbClr val="99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hypotheses</a:t>
            </a:r>
          </a:p>
          <a:p>
            <a:pPr marL="0" indent="0">
              <a:buNone/>
            </a:pPr>
            <a:endParaRPr lang="en-CA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CA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CA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CA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67544" y="-27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b="1" dirty="0">
                <a:latin typeface="Segoe UI" panose="020B0502040204020203" pitchFamily="34" charset="0"/>
                <a:cs typeface="Segoe UI" panose="020B0502040204020203" pitchFamily="34" charset="0"/>
              </a:rPr>
              <a:t>Thematic Maps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B28A932-6E44-4D02-8224-89AFFEE1F1F6}"/>
              </a:ext>
            </a:extLst>
          </p:cNvPr>
          <p:cNvSpPr/>
          <p:nvPr/>
        </p:nvSpPr>
        <p:spPr>
          <a:xfrm>
            <a:off x="-33939" y="6519446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1600" b="1" dirty="0">
                <a:solidFill>
                  <a:srgbClr val="F9A40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https://www150.statcan.gc.ca/n1/pub/92-195-x/2011001/other-autre/theme/def-eng.htm</a:t>
            </a:r>
            <a:endParaRPr lang="en-CA" sz="1600" b="1" dirty="0">
              <a:solidFill>
                <a:srgbClr val="F9A4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731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52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CA" b="1" dirty="0">
                <a:latin typeface="Segoe UI" panose="020B0502040204020203" pitchFamily="34" charset="0"/>
                <a:cs typeface="Segoe UI" panose="020B0502040204020203" pitchFamily="34" charset="0"/>
              </a:rPr>
              <a:t>Some Thematic Map Types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47" y="1700808"/>
            <a:ext cx="3408990" cy="22274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753" y="1772816"/>
            <a:ext cx="3829259" cy="21970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89000"/>
                    </a14:imgEffect>
                    <a14:imgEffect>
                      <a14:brightnessContrast brigh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78"/>
          <a:stretch/>
        </p:blipFill>
        <p:spPr>
          <a:xfrm>
            <a:off x="631764" y="4496701"/>
            <a:ext cx="3364173" cy="20286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1" t="13157" r="5622" b="16699"/>
          <a:stretch/>
        </p:blipFill>
        <p:spPr>
          <a:xfrm>
            <a:off x="4492753" y="4509120"/>
            <a:ext cx="3829259" cy="201424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86947" y="1340768"/>
            <a:ext cx="3408990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Dot Density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492752" y="1363423"/>
            <a:ext cx="3829259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Proportional Symbol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492752" y="4109010"/>
            <a:ext cx="3829259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Flows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31764" y="4086364"/>
            <a:ext cx="3364172" cy="400110"/>
          </a:xfrm>
          <a:prstGeom prst="rect">
            <a:avLst/>
          </a:prstGeom>
          <a:solidFill>
            <a:srgbClr val="9966FF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Choropleth</a:t>
            </a:r>
          </a:p>
        </p:txBody>
      </p:sp>
    </p:spTree>
    <p:extLst>
      <p:ext uri="{BB962C8B-B14F-4D97-AF65-F5344CB8AC3E}">
        <p14:creationId xmlns:p14="http://schemas.microsoft.com/office/powerpoint/2010/main" val="307249894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56792"/>
            <a:ext cx="9050620" cy="432048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5D6BC2-DC26-4A31-AF46-7F348CD2B889}"/>
              </a:ext>
            </a:extLst>
          </p:cNvPr>
          <p:cNvSpPr txBox="1">
            <a:spLocks/>
          </p:cNvSpPr>
          <p:nvPr/>
        </p:nvSpPr>
        <p:spPr>
          <a:xfrm>
            <a:off x="455669" y="-363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b="1" dirty="0">
                <a:latin typeface="Segoe UI" panose="020B0502040204020203" pitchFamily="34" charset="0"/>
                <a:cs typeface="Segoe UI" panose="020B0502040204020203" pitchFamily="34" charset="0"/>
              </a:rPr>
              <a:t>Cartograms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A41D32-9B8C-4C05-873D-48E1ABD3620A}"/>
              </a:ext>
            </a:extLst>
          </p:cNvPr>
          <p:cNvSpPr/>
          <p:nvPr/>
        </p:nvSpPr>
        <p:spPr>
          <a:xfrm>
            <a:off x="-10391" y="6515682"/>
            <a:ext cx="61877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b="1" dirty="0">
                <a:latin typeface="AvenirNextforSAS"/>
                <a:hlinkClick r:id="rId4"/>
              </a:rPr>
              <a:t>https://www.loxodrome.io/post/effective-cartograms/</a:t>
            </a:r>
            <a:endParaRPr lang="en-CA" sz="1600" b="1" dirty="0">
              <a:latin typeface="AvenirNextforSAS"/>
            </a:endParaRPr>
          </a:p>
          <a:p>
            <a:endParaRPr lang="en-CA" sz="1600" b="1" dirty="0">
              <a:latin typeface="AvenirNextforSAS"/>
            </a:endParaRPr>
          </a:p>
        </p:txBody>
      </p:sp>
    </p:spTree>
    <p:extLst>
      <p:ext uri="{BB962C8B-B14F-4D97-AF65-F5344CB8AC3E}">
        <p14:creationId xmlns:p14="http://schemas.microsoft.com/office/powerpoint/2010/main" val="1051711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16"/>
            <a:ext cx="9144000" cy="6721960"/>
          </a:xfrm>
        </p:spPr>
      </p:pic>
    </p:spTree>
    <p:extLst>
      <p:ext uri="{BB962C8B-B14F-4D97-AF65-F5344CB8AC3E}">
        <p14:creationId xmlns:p14="http://schemas.microsoft.com/office/powerpoint/2010/main" val="860528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509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CA" b="1" dirty="0">
                <a:latin typeface="Segoe UI" panose="020B0502040204020203" pitchFamily="34" charset="0"/>
                <a:cs typeface="Segoe UI" panose="020B0502040204020203" pitchFamily="34" charset="0"/>
              </a:rPr>
              <a:t>Choropleth Maps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03232" cy="4525963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spcBef>
                <a:spcPts val="0"/>
              </a:spcBef>
              <a:buClr>
                <a:schemeClr val="bg2">
                  <a:lumMod val="10000"/>
                </a:schemeClr>
              </a:buClr>
            </a:pPr>
            <a:r>
              <a:rPr lang="en-CA" sz="2800" b="1" dirty="0">
                <a:solidFill>
                  <a:srgbClr val="9966FF"/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Maps that show the spatial distribution of data linked to a specific areal unit </a:t>
            </a:r>
            <a:r>
              <a:rPr lang="en-CA" sz="28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(e.g., province/territory, census tract)</a:t>
            </a:r>
          </a:p>
          <a:p>
            <a:pPr marL="0" indent="0">
              <a:spcBef>
                <a:spcPts val="0"/>
              </a:spcBef>
              <a:buClr>
                <a:schemeClr val="bg2">
                  <a:lumMod val="10000"/>
                </a:schemeClr>
              </a:buClr>
              <a:buNone/>
            </a:pPr>
            <a:endParaRPr lang="en-CA" sz="2800" dirty="0">
              <a:solidFill>
                <a:srgbClr val="9966FF"/>
              </a:solidFill>
              <a:latin typeface="Segoe UI" panose="020B0502040204020203" pitchFamily="34" charset="0"/>
              <a:ea typeface="+mn-lt"/>
              <a:cs typeface="Segoe UI" panose="020B0502040204020203" pitchFamily="34" charset="0"/>
            </a:endParaRPr>
          </a:p>
          <a:p>
            <a:pPr>
              <a:spcBef>
                <a:spcPts val="0"/>
              </a:spcBef>
              <a:buClr>
                <a:schemeClr val="bg2">
                  <a:lumMod val="10000"/>
                </a:schemeClr>
              </a:buClr>
            </a:pPr>
            <a:r>
              <a:rPr lang="en-CA" sz="28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The data is either </a:t>
            </a:r>
            <a:r>
              <a:rPr lang="en-CA" sz="2800" b="1" dirty="0">
                <a:solidFill>
                  <a:srgbClr val="9966FF"/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classified</a:t>
            </a:r>
            <a:r>
              <a:rPr lang="en-CA" sz="28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 or </a:t>
            </a:r>
            <a:r>
              <a:rPr lang="en-CA" sz="2800" b="1" dirty="0">
                <a:solidFill>
                  <a:srgbClr val="9966FF"/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unclassified</a:t>
            </a:r>
            <a:r>
              <a:rPr lang="en-CA" sz="28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 and </a:t>
            </a:r>
            <a:r>
              <a:rPr lang="en-CA" sz="2800" i="1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should</a:t>
            </a:r>
            <a:r>
              <a:rPr lang="en-CA" sz="28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 be </a:t>
            </a:r>
            <a:r>
              <a:rPr lang="en-CA" sz="2800" b="1" dirty="0">
                <a:solidFill>
                  <a:srgbClr val="9966FF"/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normalized</a:t>
            </a:r>
            <a:r>
              <a:rPr lang="en-CA" sz="28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 to avoid population maps</a:t>
            </a:r>
          </a:p>
          <a:p>
            <a:pPr marL="0" indent="0">
              <a:spcBef>
                <a:spcPts val="0"/>
              </a:spcBef>
              <a:buClr>
                <a:schemeClr val="bg2">
                  <a:lumMod val="10000"/>
                </a:schemeClr>
              </a:buClr>
              <a:buNone/>
            </a:pPr>
            <a:endParaRPr lang="en-CA" sz="2800" b="1" dirty="0">
              <a:solidFill>
                <a:srgbClr val="24A89B"/>
              </a:solidFill>
              <a:latin typeface="Segoe UI" panose="020B0502040204020203" pitchFamily="34" charset="0"/>
              <a:ea typeface="+mn-lt"/>
              <a:cs typeface="Segoe UI" panose="020B0502040204020203" pitchFamily="34" charset="0"/>
            </a:endParaRPr>
          </a:p>
          <a:p>
            <a:pPr>
              <a:spcBef>
                <a:spcPts val="0"/>
              </a:spcBef>
            </a:pPr>
            <a:r>
              <a:rPr lang="en-CA" sz="28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Display data values through </a:t>
            </a:r>
            <a:r>
              <a:rPr lang="en-CA" sz="2800" b="1" dirty="0">
                <a:solidFill>
                  <a:srgbClr val="9966FF"/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saturation/lightness</a:t>
            </a:r>
            <a:r>
              <a:rPr lang="en-CA" sz="2800" dirty="0">
                <a:solidFill>
                  <a:srgbClr val="9966FF"/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 </a:t>
            </a:r>
            <a:r>
              <a:rPr lang="en-CA" sz="28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(quantitative) or </a:t>
            </a:r>
            <a:r>
              <a:rPr lang="en-CA" sz="2800" b="1" dirty="0">
                <a:solidFill>
                  <a:srgbClr val="9966FF"/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hues</a:t>
            </a:r>
            <a:r>
              <a:rPr lang="en-CA" sz="28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 (qualitative)</a:t>
            </a:r>
            <a:endParaRPr lang="en-CA" sz="2800" b="1" dirty="0">
              <a:solidFill>
                <a:srgbClr val="24A89B"/>
              </a:solidFill>
              <a:latin typeface="Segoe UI" panose="020B0502040204020203" pitchFamily="34" charset="0"/>
              <a:ea typeface="+mn-lt"/>
              <a:cs typeface="Segoe UI" panose="020B0502040204020203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CA" sz="2800" dirty="0">
              <a:solidFill>
                <a:srgbClr val="24A89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0"/>
              </a:spcBef>
            </a:pPr>
            <a:r>
              <a:rPr lang="en-CA" sz="2800" dirty="0">
                <a:latin typeface="Segoe UI" panose="020B0502040204020203" pitchFamily="34" charset="0"/>
                <a:cs typeface="Segoe UI" panose="020B0502040204020203" pitchFamily="34" charset="0"/>
              </a:rPr>
              <a:t>Can organize, simplify, and </a:t>
            </a:r>
            <a:r>
              <a:rPr lang="en-CA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generalize</a:t>
            </a:r>
            <a:r>
              <a:rPr lang="en-CA" sz="2800" dirty="0">
                <a:latin typeface="Segoe UI" panose="020B0502040204020203" pitchFamily="34" charset="0"/>
                <a:cs typeface="Segoe UI" panose="020B0502040204020203" pitchFamily="34" charset="0"/>
              </a:rPr>
              <a:t> large information and complex spatial patterns into informative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522485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03FB30-B00D-4111-BC82-62741E5D29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31"/>
            <a:ext cx="9036140" cy="645438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EF6CB5-B05D-4C0C-9340-20CFEFBD187D}"/>
              </a:ext>
            </a:extLst>
          </p:cNvPr>
          <p:cNvSpPr txBox="1"/>
          <p:nvPr/>
        </p:nvSpPr>
        <p:spPr>
          <a:xfrm>
            <a:off x="6444208" y="5021912"/>
            <a:ext cx="920080" cy="4616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Bins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4EF8AF-C1DD-434D-A7D1-D400B14EAE8A}"/>
              </a:ext>
            </a:extLst>
          </p:cNvPr>
          <p:cNvCxnSpPr>
            <a:cxnSpLocks/>
          </p:cNvCxnSpPr>
          <p:nvPr/>
        </p:nvCxnSpPr>
        <p:spPr>
          <a:xfrm flipH="1" flipV="1">
            <a:off x="6156176" y="4509120"/>
            <a:ext cx="648072" cy="439044"/>
          </a:xfrm>
          <a:prstGeom prst="straightConnector1">
            <a:avLst/>
          </a:prstGeom>
          <a:ln w="38100">
            <a:solidFill>
              <a:srgbClr val="1025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6234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95919968-BB26-49FB-AA6B-4AF41C2C2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4624"/>
            <a:ext cx="8532440" cy="6399330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F6B6136-A531-479D-8BB9-83F4310D0CE1}"/>
              </a:ext>
            </a:extLst>
          </p:cNvPr>
          <p:cNvSpPr/>
          <p:nvPr/>
        </p:nvSpPr>
        <p:spPr>
          <a:xfrm>
            <a:off x="0" y="6488668"/>
            <a:ext cx="93245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>
                <a:latin typeface="AvenirNextforSAS" panose="020B0503020202020204"/>
                <a:hlinkClick r:id="rId4"/>
              </a:rPr>
              <a:t>https://medium.com/@traffordDataLab/lets-make-a-map-in-r-7bd1d9366098</a:t>
            </a:r>
            <a:endParaRPr lang="en-CA" b="1" dirty="0">
              <a:latin typeface="AvenirNextforSAS" panose="020B0503020202020204"/>
            </a:endParaRPr>
          </a:p>
          <a:p>
            <a:pPr algn="ctr"/>
            <a:endParaRPr lang="en-CA" b="1" dirty="0">
              <a:latin typeface="AvenirNextforSAS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430752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61714-1252-49E7-9FC1-827CB8B6E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8B253AD6-C94F-418B-B75E-69A2092240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97"/>
            <a:ext cx="9144000" cy="6858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4E69A0-1E0B-4D53-BFBC-8FA2017CB956}"/>
              </a:ext>
            </a:extLst>
          </p:cNvPr>
          <p:cNvSpPr txBox="1"/>
          <p:nvPr/>
        </p:nvSpPr>
        <p:spPr>
          <a:xfrm>
            <a:off x="6732240" y="5930273"/>
            <a:ext cx="24117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>
                <a:solidFill>
                  <a:srgbClr val="F9A4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https://github.com/grssnbchr/bivariate-maps-ggplot2-sf</a:t>
            </a:r>
          </a:p>
        </p:txBody>
      </p:sp>
    </p:spTree>
    <p:extLst>
      <p:ext uri="{BB962C8B-B14F-4D97-AF65-F5344CB8AC3E}">
        <p14:creationId xmlns:p14="http://schemas.microsoft.com/office/powerpoint/2010/main" val="2629634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11F0E1-AB39-4660-B12B-88BBB774FC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26545" t="59450" r="30214" b="20097"/>
          <a:stretch/>
        </p:blipFill>
        <p:spPr>
          <a:xfrm rot="16200000">
            <a:off x="3897052" y="1611050"/>
            <a:ext cx="6858001" cy="36358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198" y="197768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CA" b="1" dirty="0">
                <a:latin typeface="Segoe UI" panose="020B0502040204020203" pitchFamily="34" charset="0"/>
                <a:cs typeface="Segoe UI" panose="020B0502040204020203" pitchFamily="34" charset="0"/>
              </a:rPr>
              <a:t>Choropleth Development &amp; Design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4199" y="1506392"/>
            <a:ext cx="799623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sz="2800" dirty="0">
                <a:latin typeface="Segoe UI" panose="020B0502040204020203" pitchFamily="34" charset="0"/>
                <a:cs typeface="Segoe UI" panose="020B0502040204020203" pitchFamily="34" charset="0"/>
              </a:rPr>
              <a:t>Select a </a:t>
            </a:r>
            <a:r>
              <a:rPr lang="en-CA" sz="2800" b="1" dirty="0">
                <a:solidFill>
                  <a:srgbClr val="99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study area (areal unit)</a:t>
            </a:r>
            <a:r>
              <a:rPr lang="en-CA" sz="2800" dirty="0">
                <a:latin typeface="Segoe UI" panose="020B0502040204020203" pitchFamily="34" charset="0"/>
                <a:cs typeface="Segoe UI" panose="020B0502040204020203" pitchFamily="34" charset="0"/>
              </a:rPr>
              <a:t>, data (e.g., indicators), and</a:t>
            </a:r>
            <a:r>
              <a:rPr lang="en-CA" sz="2800" b="1" dirty="0">
                <a:solidFill>
                  <a:srgbClr val="99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theme</a:t>
            </a:r>
            <a:r>
              <a:rPr lang="en-CA" sz="2800" dirty="0">
                <a:latin typeface="Segoe UI" panose="020B0502040204020203" pitchFamily="34" charset="0"/>
                <a:cs typeface="Segoe UI" panose="020B0502040204020203" pitchFamily="34" charset="0"/>
              </a:rPr>
              <a:t> of interest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800" dirty="0">
                <a:latin typeface="Segoe UI" panose="020B0502040204020203" pitchFamily="34" charset="0"/>
                <a:cs typeface="Segoe UI" panose="020B0502040204020203" pitchFamily="34" charset="0"/>
              </a:rPr>
              <a:t>Classify the values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CA" sz="2800" dirty="0">
                <a:latin typeface="Segoe UI" panose="020B0502040204020203" pitchFamily="34" charset="0"/>
                <a:cs typeface="Segoe UI" panose="020B0502040204020203" pitchFamily="34" charset="0"/>
              </a:rPr>
              <a:t>Assess </a:t>
            </a:r>
            <a:r>
              <a:rPr lang="en-CA" sz="2800" b="1" dirty="0">
                <a:solidFill>
                  <a:srgbClr val="99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distribution (histogram)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data is quantitative: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CA" sz="2800" dirty="0">
                <a:latin typeface="Segoe UI" panose="020B0502040204020203" pitchFamily="34" charset="0"/>
                <a:cs typeface="Segoe UI" panose="020B0502040204020203" pitchFamily="34" charset="0"/>
              </a:rPr>
              <a:t>Determine whether to use classes, and if so the </a:t>
            </a:r>
            <a:r>
              <a:rPr lang="en-CA" sz="2800" b="1" dirty="0">
                <a:solidFill>
                  <a:srgbClr val="99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number of classes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CA" sz="2800" dirty="0">
                <a:latin typeface="Segoe UI" panose="020B0502040204020203" pitchFamily="34" charset="0"/>
                <a:cs typeface="Segoe UI" panose="020B0502040204020203" pitchFamily="34" charset="0"/>
              </a:rPr>
              <a:t>Choose the </a:t>
            </a:r>
            <a:r>
              <a:rPr lang="en-CA" sz="2800" b="1" dirty="0">
                <a:solidFill>
                  <a:srgbClr val="99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classification method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800" dirty="0">
                <a:latin typeface="Segoe UI" panose="020B0502040204020203" pitchFamily="34" charset="0"/>
                <a:cs typeface="Segoe UI" panose="020B0502040204020203" pitchFamily="34" charset="0"/>
              </a:rPr>
              <a:t>Select </a:t>
            </a:r>
            <a:r>
              <a:rPr lang="en-CA" sz="2800" b="1" dirty="0">
                <a:solidFill>
                  <a:srgbClr val="99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colour scheme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800" dirty="0">
                <a:latin typeface="Segoe UI" panose="020B0502040204020203" pitchFamily="34" charset="0"/>
                <a:cs typeface="Segoe UI" panose="020B0502040204020203" pitchFamily="34" charset="0"/>
              </a:rPr>
              <a:t>Plot map (static or interactive)</a:t>
            </a:r>
          </a:p>
          <a:p>
            <a:pPr marL="514350" indent="-514350">
              <a:buFont typeface="+mj-lt"/>
              <a:buAutoNum type="arabicPeriod"/>
            </a:pPr>
            <a:endParaRPr lang="en-CA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CA" sz="2800" dirty="0">
              <a:solidFill>
                <a:schemeClr val="bg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46476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41248-2BC2-4877-8AE7-C047F991A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310" y="0"/>
            <a:ext cx="8229600" cy="1143000"/>
          </a:xfrm>
        </p:spPr>
        <p:txBody>
          <a:bodyPr/>
          <a:lstStyle/>
          <a:p>
            <a:pPr algn="l"/>
            <a:r>
              <a:rPr lang="en-CA" b="1" dirty="0">
                <a:latin typeface="Segoe UI" panose="020B0502040204020203" pitchFamily="34" charset="0"/>
                <a:cs typeface="Segoe UI" panose="020B0502040204020203" pitchFamily="34" charset="0"/>
              </a:rPr>
              <a:t>Areal Units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D9A926-5C2A-4DE8-9EEC-712AB33A7C02}"/>
              </a:ext>
            </a:extLst>
          </p:cNvPr>
          <p:cNvSpPr txBox="1"/>
          <p:nvPr/>
        </p:nvSpPr>
        <p:spPr>
          <a:xfrm>
            <a:off x="464199" y="1124744"/>
            <a:ext cx="8206711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is usually aggregated to a </a:t>
            </a:r>
            <a:r>
              <a:rPr lang="en-CA" sz="2000" b="1" dirty="0">
                <a:solidFill>
                  <a:srgbClr val="99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Statistic Canada boundary files</a:t>
            </a:r>
            <a:r>
              <a:rPr lang="en-CA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endParaRPr lang="en-CA" sz="20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CA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Provinces/territories; Federal electoral districts; Economic regions (ER); Census divisions (CDs); Aggregate dissemination areas (ADAs); Census subdivisions (CSDs); Census metropolitan areas and agglomerations (CMAs and CAs); Census tracts (CTs); Dissemination blocks and areas</a:t>
            </a:r>
          </a:p>
          <a:p>
            <a:endParaRPr lang="en-CA" sz="20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CA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Forward Sortation Areas (FSA) and Postal Codes, owned by Canada Post</a:t>
            </a:r>
          </a:p>
          <a:p>
            <a:endParaRPr lang="en-CA" sz="20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CA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Building footprints</a:t>
            </a:r>
          </a:p>
          <a:p>
            <a:endParaRPr lang="en-CA" sz="24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CA" sz="2000" b="1" dirty="0">
                <a:solidFill>
                  <a:srgbClr val="F9A40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https://www150.statcan.gc.ca/n1/pub/92-196-x/92-196-x2016001-eng.htm</a:t>
            </a:r>
            <a:endParaRPr lang="en-CA" sz="2000" b="1" dirty="0">
              <a:solidFill>
                <a:srgbClr val="F9A4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CA" sz="2000" dirty="0">
              <a:solidFill>
                <a:schemeClr val="bg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CA" sz="24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645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C897221-41A3-4255-B620-3A32831919A6}"/>
              </a:ext>
            </a:extLst>
          </p:cNvPr>
          <p:cNvSpPr>
            <a:spLocks noGrp="1"/>
          </p:cNvSpPr>
          <p:nvPr/>
        </p:nvSpPr>
        <p:spPr>
          <a:xfrm>
            <a:off x="231237" y="18627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b="1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CA" b="1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GISystems</a:t>
            </a:r>
            <a:r>
              <a:rPr lang="en-CA" b="1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C9F5C9A-0CB9-47CD-B18A-5E25131C607B}"/>
              </a:ext>
            </a:extLst>
          </p:cNvPr>
          <p:cNvSpPr>
            <a:spLocks noGrp="1"/>
          </p:cNvSpPr>
          <p:nvPr/>
        </p:nvSpPr>
        <p:spPr>
          <a:xfrm>
            <a:off x="231237" y="1523822"/>
            <a:ext cx="5122912" cy="5147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000" dirty="0">
                <a:latin typeface="Segoe UI" panose="020B0502040204020203" pitchFamily="34" charset="0"/>
                <a:cs typeface="Segoe UI" panose="020B0502040204020203" pitchFamily="34" charset="0"/>
              </a:rPr>
              <a:t>In general, </a:t>
            </a:r>
            <a:r>
              <a:rPr lang="en-CA" sz="2000" b="1" dirty="0">
                <a:solidFill>
                  <a:srgbClr val="99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Geographic Information Systems leverages geospatial data, statistical/analytical methods and technologies </a:t>
            </a:r>
            <a:r>
              <a:rPr lang="en-CA" sz="2000" dirty="0">
                <a:latin typeface="Segoe UI" panose="020B0502040204020203" pitchFamily="34" charset="0"/>
                <a:cs typeface="Segoe UI" panose="020B0502040204020203" pitchFamily="34" charset="0"/>
              </a:rPr>
              <a:t>to interpret the “real world”</a:t>
            </a:r>
          </a:p>
          <a:p>
            <a:pPr marL="0" indent="0">
              <a:buNone/>
            </a:pPr>
            <a:endParaRPr lang="en-CA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CA" sz="2000" dirty="0">
                <a:latin typeface="Segoe UI" panose="020B0502040204020203" pitchFamily="34" charset="0"/>
                <a:cs typeface="Segoe UI" panose="020B0502040204020203" pitchFamily="34" charset="0"/>
              </a:rPr>
              <a:t>These technologies (e.g., software or programming libraries) are used to </a:t>
            </a:r>
            <a:r>
              <a:rPr lang="en-CA" sz="2000" b="1" dirty="0">
                <a:solidFill>
                  <a:srgbClr val="99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collect, store, retrieve, manipulate, explore, analyze and display </a:t>
            </a:r>
            <a:r>
              <a:rPr lang="en-CA" sz="20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geospatial data</a:t>
            </a:r>
          </a:p>
          <a:p>
            <a:pPr marL="0" indent="0">
              <a:buNone/>
            </a:pPr>
            <a:endParaRPr lang="en-CA" sz="20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CA" sz="20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Geospatial technologies, techniques, and data standards through organizations like Open Geospatial Consortium</a:t>
            </a:r>
            <a:endParaRPr lang="en-CA" sz="2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CA" sz="1800" b="1" dirty="0">
              <a:solidFill>
                <a:srgbClr val="24A89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CA" sz="18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CA" sz="1800" b="1" dirty="0">
              <a:solidFill>
                <a:srgbClr val="24A89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CA" sz="1800" b="1" dirty="0">
              <a:solidFill>
                <a:srgbClr val="24A89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CA" sz="1800" dirty="0">
              <a:solidFill>
                <a:srgbClr val="24A89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4AC143-7848-47CF-B489-3EEBD6478D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6"/>
          <a:stretch/>
        </p:blipFill>
        <p:spPr>
          <a:xfrm>
            <a:off x="5333494" y="1844824"/>
            <a:ext cx="3746385" cy="3888432"/>
          </a:xfrm>
          <a:prstGeom prst="rect">
            <a:avLst/>
          </a:prstGeom>
        </p:spPr>
      </p:pic>
      <p:sp>
        <p:nvSpPr>
          <p:cNvPr id="10" name="TextBox 8">
            <a:hlinkClick r:id="rId4"/>
            <a:extLst>
              <a:ext uri="{FF2B5EF4-FFF2-40B4-BE49-F238E27FC236}">
                <a16:creationId xmlns:a16="http://schemas.microsoft.com/office/drawing/2014/main" id="{D92980C7-6807-4759-808F-31D721423A88}"/>
              </a:ext>
            </a:extLst>
          </p:cNvPr>
          <p:cNvSpPr txBox="1"/>
          <p:nvPr/>
        </p:nvSpPr>
        <p:spPr>
          <a:xfrm>
            <a:off x="8316416" y="6505158"/>
            <a:ext cx="9235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b="1" dirty="0">
                <a:solidFill>
                  <a:schemeClr val="bg2">
                    <a:lumMod val="75000"/>
                  </a:schemeClr>
                </a:solidFill>
              </a:rPr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30347321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E2BAD4-9EBB-4E29-A878-FE31DB337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052736"/>
            <a:ext cx="8064896" cy="550439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3B65960-73C6-4A4E-AF24-10A4CCFC8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310" y="0"/>
            <a:ext cx="8667194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CA" b="1" dirty="0">
                <a:latin typeface="Segoe UI" panose="020B0502040204020203" pitchFamily="34" charset="0"/>
                <a:cs typeface="Segoe UI" panose="020B0502040204020203" pitchFamily="34" charset="0"/>
              </a:rPr>
              <a:t>Aggregate Points to an Areal Unit</a:t>
            </a:r>
          </a:p>
        </p:txBody>
      </p:sp>
    </p:spTree>
    <p:extLst>
      <p:ext uri="{BB962C8B-B14F-4D97-AF65-F5344CB8AC3E}">
        <p14:creationId xmlns:p14="http://schemas.microsoft.com/office/powerpoint/2010/main" val="28466633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pPr algn="l"/>
            <a:r>
              <a:rPr lang="en-CA" b="1" dirty="0">
                <a:latin typeface="Segoe UI" panose="020B0502040204020203" pitchFamily="34" charset="0"/>
                <a:cs typeface="Segoe UI" panose="020B0502040204020203" pitchFamily="34" charset="0"/>
              </a:rPr>
              <a:t>To Classify or Not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971913-9503-4739-95F7-867CD455BCEC}"/>
              </a:ext>
            </a:extLst>
          </p:cNvPr>
          <p:cNvSpPr txBox="1"/>
          <p:nvPr/>
        </p:nvSpPr>
        <p:spPr>
          <a:xfrm>
            <a:off x="464199" y="1340768"/>
            <a:ext cx="820671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quantitative data, you have the option of classifying or not classifying your data in a choropleth map. To classify or not, depends on your data range, theme/message, and audience</a:t>
            </a:r>
          </a:p>
          <a:p>
            <a:endParaRPr lang="en-CA" sz="24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CA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5-7 breaks are optimal (Brewer and Pickle 2002)</a:t>
            </a:r>
          </a:p>
          <a:p>
            <a:pPr marL="457200" indent="-457200">
              <a:buFontTx/>
              <a:buChar char="-"/>
            </a:pPr>
            <a:endParaRPr lang="en-CA" sz="24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CA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your variable’s value range is large, then consider unclassified (graduated color scheme)</a:t>
            </a:r>
          </a:p>
          <a:p>
            <a:endParaRPr lang="en-CA" sz="24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CA" sz="2400" b="1" i="1" dirty="0">
                <a:solidFill>
                  <a:srgbClr val="99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are the data distributed throughout the range? And what, if any, class breaks might have a particular meaning to the map user?</a:t>
            </a:r>
            <a:r>
              <a:rPr lang="en-CA" sz="2400" b="1" dirty="0">
                <a:solidFill>
                  <a:srgbClr val="99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– Mark </a:t>
            </a:r>
            <a:r>
              <a:rPr lang="en-CA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Monmonier</a:t>
            </a:r>
            <a:r>
              <a:rPr lang="en-CA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(p. 163)</a:t>
            </a:r>
          </a:p>
          <a:p>
            <a:endParaRPr lang="en-CA" sz="24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8259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E8CCFF31-ED1C-4EF7-9EE2-A05DB02F4B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662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8EE498-358B-4876-8C00-661B00BC0E79}"/>
              </a:ext>
            </a:extLst>
          </p:cNvPr>
          <p:cNvSpPr/>
          <p:nvPr/>
        </p:nvSpPr>
        <p:spPr>
          <a:xfrm>
            <a:off x="-9608" y="6466245"/>
            <a:ext cx="91536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>
                <a:latin typeface="AvenirNextforSAS"/>
                <a:hlinkClick r:id="rId3"/>
              </a:rPr>
              <a:t>https://www.greaterauckland.org.nz/2015/01/13/the-geometry-of-urban-labour-markets/</a:t>
            </a:r>
            <a:endParaRPr lang="en-CA" b="1" dirty="0">
              <a:latin typeface="AvenirNextforSAS"/>
            </a:endParaRPr>
          </a:p>
          <a:p>
            <a:endParaRPr lang="en-CA" b="1" dirty="0">
              <a:latin typeface="AvenirNextforSA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FCC44E-1EAA-437B-9F12-F891FACDD226}"/>
              </a:ext>
            </a:extLst>
          </p:cNvPr>
          <p:cNvSpPr txBox="1"/>
          <p:nvPr/>
        </p:nvSpPr>
        <p:spPr>
          <a:xfrm>
            <a:off x="1691680" y="4653136"/>
            <a:ext cx="2448272" cy="92333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FFFFFF"/>
                </a:solidFill>
                <a:latin typeface="Bahnschrift SemiBold" panose="020B0502040204020203"/>
              </a:rPr>
              <a:t>Too many 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FFFFFF"/>
                </a:solidFill>
                <a:latin typeface="Bahnschrift SemiBold" panose="020B0502040204020203"/>
              </a:rPr>
              <a:t>Class breaks are misleading</a:t>
            </a:r>
          </a:p>
        </p:txBody>
      </p:sp>
    </p:spTree>
    <p:extLst>
      <p:ext uri="{BB962C8B-B14F-4D97-AF65-F5344CB8AC3E}">
        <p14:creationId xmlns:p14="http://schemas.microsoft.com/office/powerpoint/2010/main" val="41374057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6FEDD09D-58C3-4052-82A2-DC1DA3033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684" y="-56909"/>
            <a:ext cx="5516660" cy="68702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101A197-1C48-41B9-8339-B0DB5173EA46}"/>
              </a:ext>
            </a:extLst>
          </p:cNvPr>
          <p:cNvSpPr/>
          <p:nvPr/>
        </p:nvSpPr>
        <p:spPr>
          <a:xfrm>
            <a:off x="0" y="6525344"/>
            <a:ext cx="29158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>
                <a:solidFill>
                  <a:srgbClr val="8D3C9A"/>
                </a:solidFill>
                <a:latin typeface="AvenirNextforSAS"/>
                <a:hlinkClick r:id="rId3"/>
              </a:rPr>
              <a:t>http://popbytes.co.nz/?p=9</a:t>
            </a:r>
            <a:endParaRPr lang="en-CA" b="1" dirty="0">
              <a:solidFill>
                <a:srgbClr val="8D3C9A"/>
              </a:solidFill>
              <a:latin typeface="AvenirNextforSAS"/>
            </a:endParaRPr>
          </a:p>
          <a:p>
            <a:endParaRPr lang="en-CA" b="1" dirty="0">
              <a:solidFill>
                <a:srgbClr val="8D3C9A"/>
              </a:solidFill>
              <a:latin typeface="AvenirNextforSA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FCC44E-1EAA-437B-9F12-F891FACDD226}"/>
              </a:ext>
            </a:extLst>
          </p:cNvPr>
          <p:cNvSpPr txBox="1"/>
          <p:nvPr/>
        </p:nvSpPr>
        <p:spPr>
          <a:xfrm>
            <a:off x="209399" y="4653136"/>
            <a:ext cx="1907704" cy="120032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FFFFFF"/>
                </a:solidFill>
                <a:latin typeface="Bahnschrift SemiBold" panose="020B0502040204020203"/>
              </a:rPr>
              <a:t>Too many 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FFFFFF"/>
                </a:solidFill>
                <a:latin typeface="Bahnschrift SemiBold" panose="020B0502040204020203"/>
              </a:rPr>
              <a:t>Classification method?</a:t>
            </a:r>
          </a:p>
        </p:txBody>
      </p:sp>
    </p:spTree>
    <p:extLst>
      <p:ext uri="{BB962C8B-B14F-4D97-AF65-F5344CB8AC3E}">
        <p14:creationId xmlns:p14="http://schemas.microsoft.com/office/powerpoint/2010/main" val="16851735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952E9F2-EF90-4F97-B975-F005ED547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24" y="44624"/>
            <a:ext cx="8713151" cy="65348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13E188-3123-49D9-B6E4-EF472FEDFD1C}"/>
              </a:ext>
            </a:extLst>
          </p:cNvPr>
          <p:cNvSpPr/>
          <p:nvPr/>
        </p:nvSpPr>
        <p:spPr>
          <a:xfrm>
            <a:off x="-8540" y="6511084"/>
            <a:ext cx="79649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>
                <a:latin typeface="AvenirNextforSAS"/>
                <a:hlinkClick r:id="rId3"/>
              </a:rPr>
              <a:t>https://blog.revolutionanalytics.com/2016/12/swiss-map.html</a:t>
            </a:r>
            <a:endParaRPr lang="en-CA" b="1" dirty="0">
              <a:latin typeface="AvenirNextforSAS"/>
            </a:endParaRPr>
          </a:p>
          <a:p>
            <a:endParaRPr lang="en-CA" b="1" dirty="0">
              <a:latin typeface="AvenirNextforSA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FCC44E-1EAA-437B-9F12-F891FACDD226}"/>
              </a:ext>
            </a:extLst>
          </p:cNvPr>
          <p:cNvSpPr txBox="1"/>
          <p:nvPr/>
        </p:nvSpPr>
        <p:spPr>
          <a:xfrm>
            <a:off x="1043608" y="5609991"/>
            <a:ext cx="2267745" cy="646331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FFFF"/>
                </a:solidFill>
                <a:latin typeface="Bahnschrift SemiBold" panose="020B0502040204020203"/>
              </a:rPr>
              <a:t>Gradient color scheme with breaks</a:t>
            </a:r>
          </a:p>
        </p:txBody>
      </p:sp>
    </p:spTree>
    <p:extLst>
      <p:ext uri="{BB962C8B-B14F-4D97-AF65-F5344CB8AC3E}">
        <p14:creationId xmlns:p14="http://schemas.microsoft.com/office/powerpoint/2010/main" val="3977141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FA492B-4D6A-4740-A8A4-70D611A6F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624" y="2636438"/>
            <a:ext cx="4834880" cy="3960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AD0B78-AB44-45E5-BDD6-A300F6548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CA" b="1" dirty="0">
                <a:latin typeface="Segoe UI" panose="020B0502040204020203" pitchFamily="34" charset="0"/>
                <a:cs typeface="Segoe UI" panose="020B0502040204020203" pitchFamily="34" charset="0"/>
              </a:rPr>
              <a:t>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E3221-9BBA-483B-9C8B-B2935975B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CA" sz="3400" b="1" dirty="0">
                <a:solidFill>
                  <a:srgbClr val="99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Classes/Bins </a:t>
            </a:r>
            <a:r>
              <a:rPr lang="en-CA" sz="3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group data values</a:t>
            </a:r>
            <a:r>
              <a:rPr lang="en-CA" sz="3400" b="1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3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while</a:t>
            </a:r>
            <a:r>
              <a:rPr lang="en-CA" sz="3400" b="1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3400" b="1" dirty="0">
                <a:solidFill>
                  <a:srgbClr val="99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stops/breaks </a:t>
            </a:r>
            <a:r>
              <a:rPr lang="en-CA" sz="3400" dirty="0">
                <a:latin typeface="Segoe UI" panose="020B0502040204020203" pitchFamily="34" charset="0"/>
                <a:cs typeface="Segoe UI" panose="020B0502040204020203" pitchFamily="34" charset="0"/>
              </a:rPr>
              <a:t>are the values that separate the classes</a:t>
            </a:r>
          </a:p>
          <a:p>
            <a:pPr marL="0" indent="0">
              <a:buNone/>
            </a:pPr>
            <a:endParaRPr lang="en-CA" sz="3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CA" sz="3400" b="1" dirty="0">
                <a:solidFill>
                  <a:srgbClr val="99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Classification methods </a:t>
            </a:r>
            <a:r>
              <a:rPr lang="en-CA" sz="3400" dirty="0">
                <a:latin typeface="Segoe UI" panose="020B0502040204020203" pitchFamily="34" charset="0"/>
                <a:cs typeface="Segoe UI" panose="020B0502040204020203" pitchFamily="34" charset="0"/>
              </a:rPr>
              <a:t>organize similar values into classes</a:t>
            </a:r>
          </a:p>
          <a:p>
            <a:endParaRPr lang="en-CA" sz="3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CA" sz="3400" dirty="0">
                <a:latin typeface="Segoe UI" panose="020B0502040204020203" pitchFamily="34" charset="0"/>
                <a:cs typeface="Segoe UI" panose="020B0502040204020203" pitchFamily="34" charset="0"/>
              </a:rPr>
              <a:t>Quantile</a:t>
            </a:r>
          </a:p>
          <a:p>
            <a:r>
              <a:rPr lang="en-CA" sz="3400" dirty="0">
                <a:latin typeface="Segoe UI" panose="020B0502040204020203" pitchFamily="34" charset="0"/>
                <a:cs typeface="Segoe UI" panose="020B0502040204020203" pitchFamily="34" charset="0"/>
              </a:rPr>
              <a:t>Standard deviation</a:t>
            </a:r>
          </a:p>
          <a:p>
            <a:r>
              <a:rPr lang="en-CA" sz="3400" dirty="0">
                <a:latin typeface="Segoe UI" panose="020B0502040204020203" pitchFamily="34" charset="0"/>
                <a:cs typeface="Segoe UI" panose="020B0502040204020203" pitchFamily="34" charset="0"/>
              </a:rPr>
              <a:t>Equal interval</a:t>
            </a:r>
          </a:p>
          <a:p>
            <a:r>
              <a:rPr lang="en-CA" sz="3400" dirty="0">
                <a:latin typeface="Segoe UI" panose="020B0502040204020203" pitchFamily="34" charset="0"/>
                <a:cs typeface="Segoe UI" panose="020B0502040204020203" pitchFamily="34" charset="0"/>
              </a:rPr>
              <a:t>Jenks (Natural Breaks)</a:t>
            </a:r>
          </a:p>
          <a:p>
            <a:r>
              <a:rPr lang="en-CA" sz="3400" dirty="0">
                <a:latin typeface="Segoe UI" panose="020B0502040204020203" pitchFamily="34" charset="0"/>
                <a:cs typeface="Segoe UI" panose="020B0502040204020203" pitchFamily="34" charset="0"/>
              </a:rPr>
              <a:t>Manual</a:t>
            </a:r>
          </a:p>
          <a:p>
            <a:r>
              <a:rPr lang="en-CA" sz="3400" dirty="0">
                <a:latin typeface="Segoe UI" panose="020B0502040204020203" pitchFamily="34" charset="0"/>
                <a:cs typeface="Segoe UI" panose="020B0502040204020203" pitchFamily="34" charset="0"/>
              </a:rPr>
              <a:t>Pretty breaks</a:t>
            </a:r>
          </a:p>
          <a:p>
            <a:endParaRPr lang="en-CA" sz="3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CA" sz="3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CA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CA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CA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4558A8-BB7E-445A-8DB7-0E72B003AF4C}"/>
              </a:ext>
            </a:extLst>
          </p:cNvPr>
          <p:cNvSpPr/>
          <p:nvPr/>
        </p:nvSpPr>
        <p:spPr>
          <a:xfrm>
            <a:off x="-19123" y="6479669"/>
            <a:ext cx="86422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>
                <a:latin typeface="AvenirNextforSAS"/>
                <a:hlinkClick r:id="rId3"/>
              </a:rPr>
              <a:t>https://www.axismaps.com/guide/data/data-classification/</a:t>
            </a:r>
            <a:endParaRPr lang="en-CA" b="1" dirty="0">
              <a:latin typeface="AvenirNextforSAS"/>
            </a:endParaRPr>
          </a:p>
          <a:p>
            <a:endParaRPr lang="en-CA" dirty="0">
              <a:latin typeface="AvenirNextforSAS"/>
            </a:endParaRPr>
          </a:p>
        </p:txBody>
      </p:sp>
    </p:spTree>
    <p:extLst>
      <p:ext uri="{BB962C8B-B14F-4D97-AF65-F5344CB8AC3E}">
        <p14:creationId xmlns:p14="http://schemas.microsoft.com/office/powerpoint/2010/main" val="35643036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D0B78-AB44-45E5-BDD6-A300F6548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CA" b="1" dirty="0">
                <a:latin typeface="Segoe UI" panose="020B0502040204020203" pitchFamily="34" charset="0"/>
                <a:cs typeface="Segoe UI" panose="020B0502040204020203" pitchFamily="34" charset="0"/>
              </a:rPr>
              <a:t>Classification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E3221-9BBA-483B-9C8B-B2935975B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4834880" cy="4525963"/>
          </a:xfrm>
        </p:spPr>
        <p:txBody>
          <a:bodyPr>
            <a:normAutofit fontScale="25000" lnSpcReduction="20000"/>
          </a:bodyPr>
          <a:lstStyle/>
          <a:p>
            <a:pPr marL="0" indent="0">
              <a:buClr>
                <a:schemeClr val="bg2">
                  <a:lumMod val="10000"/>
                </a:schemeClr>
              </a:buClr>
              <a:buNone/>
            </a:pPr>
            <a:r>
              <a:rPr lang="en-CA" sz="8000" b="1" dirty="0">
                <a:solidFill>
                  <a:srgbClr val="99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Equal interval based on range</a:t>
            </a:r>
            <a:r>
              <a:rPr lang="en-CA" sz="8000" dirty="0">
                <a:latin typeface="Segoe UI" panose="020B0502040204020203" pitchFamily="34" charset="0"/>
                <a:cs typeface="Segoe UI" panose="020B0502040204020203" pitchFamily="34" charset="0"/>
              </a:rPr>
              <a:t>: groups data values into equal intervals</a:t>
            </a:r>
          </a:p>
          <a:p>
            <a:pPr lvl="1"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CA" sz="8000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CA" sz="8000" dirty="0" err="1">
                <a:latin typeface="Segoe UI" panose="020B0502040204020203" pitchFamily="34" charset="0"/>
                <a:cs typeface="Segoe UI" panose="020B0502040204020203" pitchFamily="34" charset="0"/>
              </a:rPr>
              <a:t>maxValue</a:t>
            </a:r>
            <a:r>
              <a:rPr lang="en-CA" sz="8000" dirty="0">
                <a:latin typeface="Segoe UI" panose="020B0502040204020203" pitchFamily="34" charset="0"/>
                <a:cs typeface="Segoe UI" panose="020B0502040204020203" pitchFamily="34" charset="0"/>
              </a:rPr>
              <a:t> – </a:t>
            </a:r>
            <a:r>
              <a:rPr lang="en-CA" sz="8000" dirty="0" err="1">
                <a:latin typeface="Segoe UI" panose="020B0502040204020203" pitchFamily="34" charset="0"/>
                <a:cs typeface="Segoe UI" panose="020B0502040204020203" pitchFamily="34" charset="0"/>
              </a:rPr>
              <a:t>minValue</a:t>
            </a:r>
            <a:r>
              <a:rPr lang="en-CA" sz="8000" dirty="0">
                <a:latin typeface="Segoe UI" panose="020B0502040204020203" pitchFamily="34" charset="0"/>
                <a:cs typeface="Segoe UI" panose="020B0502040204020203" pitchFamily="34" charset="0"/>
              </a:rPr>
              <a:t>) / class #</a:t>
            </a:r>
          </a:p>
          <a:p>
            <a:pPr lvl="1"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CA" sz="8000" dirty="0">
                <a:latin typeface="Segoe UI" panose="020B0502040204020203" pitchFamily="34" charset="0"/>
                <a:cs typeface="Segoe UI" panose="020B0502040204020203" pitchFamily="34" charset="0"/>
              </a:rPr>
              <a:t>This can cause unequal amounts of values across the classes</a:t>
            </a:r>
          </a:p>
          <a:p>
            <a:pPr marL="457200" lvl="1" indent="0">
              <a:buClr>
                <a:schemeClr val="bg2">
                  <a:lumMod val="10000"/>
                </a:schemeClr>
              </a:buClr>
              <a:buNone/>
            </a:pPr>
            <a:endParaRPr lang="en-CA" sz="8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Clr>
                <a:schemeClr val="bg2">
                  <a:lumMod val="10000"/>
                </a:schemeClr>
              </a:buClr>
              <a:buNone/>
            </a:pPr>
            <a:r>
              <a:rPr lang="en-CA" sz="8000" b="1" dirty="0">
                <a:solidFill>
                  <a:srgbClr val="99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Quantile</a:t>
            </a:r>
            <a:r>
              <a:rPr lang="en-CA" sz="8000" dirty="0">
                <a:latin typeface="Segoe UI" panose="020B0502040204020203" pitchFamily="34" charset="0"/>
                <a:cs typeface="Segoe UI" panose="020B0502040204020203" pitchFamily="34" charset="0"/>
              </a:rPr>
              <a:t>: groups data into classes of same quantity (4 = quartile, 5 = quintile)</a:t>
            </a:r>
          </a:p>
          <a:p>
            <a:pPr lvl="1"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CA" sz="8000" dirty="0">
                <a:latin typeface="Segoe UI" panose="020B0502040204020203" pitchFamily="34" charset="0"/>
                <a:cs typeface="Segoe UI" panose="020B0502040204020203" pitchFamily="34" charset="0"/>
              </a:rPr>
              <a:t>(total # of features / class #) to get the average, then the method tries to count the quantity in each group closest to the average</a:t>
            </a:r>
          </a:p>
          <a:p>
            <a:pPr lvl="1"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CA" sz="8000" dirty="0">
                <a:latin typeface="Segoe UI" panose="020B0502040204020203" pitchFamily="34" charset="0"/>
                <a:cs typeface="Segoe UI" panose="020B0502040204020203" pitchFamily="34" charset="0"/>
              </a:rPr>
              <a:t>Can be easier to interpret, but the method can cause very different values being classified into same groups</a:t>
            </a:r>
          </a:p>
          <a:p>
            <a:endParaRPr lang="en-CA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36512" y="6488668"/>
            <a:ext cx="2517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solidFill>
                  <a:schemeClr val="tx2">
                    <a:lumMod val="60000"/>
                    <a:lumOff val="40000"/>
                  </a:schemeClr>
                </a:solidFill>
                <a:latin typeface="AvenirNextforSAS" panose="020B0503020202020204" pitchFamily="34" charset="0"/>
              </a:rPr>
              <a:t>(De Smith et al. 2018)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124744"/>
            <a:ext cx="2933700" cy="1847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02857"/>
            <a:ext cx="29337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779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867" y="116632"/>
            <a:ext cx="6562754" cy="3240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341" y="3429000"/>
            <a:ext cx="6583263" cy="32403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B528E5-28DA-404B-8890-1AEC11481E90}"/>
              </a:ext>
            </a:extLst>
          </p:cNvPr>
          <p:cNvSpPr txBox="1"/>
          <p:nvPr/>
        </p:nvSpPr>
        <p:spPr>
          <a:xfrm>
            <a:off x="107504" y="1412776"/>
            <a:ext cx="2057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bg1"/>
                </a:solidFill>
                <a:highlight>
                  <a:srgbClr val="10253F"/>
                </a:highlight>
                <a:latin typeface="AvenirNextforSAS" panose="020B0503020202020204" pitchFamily="34" charset="0"/>
              </a:rPr>
              <a:t>Equal Interval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B528E5-28DA-404B-8890-1AEC11481E90}"/>
              </a:ext>
            </a:extLst>
          </p:cNvPr>
          <p:cNvSpPr txBox="1"/>
          <p:nvPr/>
        </p:nvSpPr>
        <p:spPr>
          <a:xfrm>
            <a:off x="107504" y="4484248"/>
            <a:ext cx="2057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bg1"/>
                </a:solidFill>
                <a:highlight>
                  <a:srgbClr val="10253F"/>
                </a:highlight>
                <a:latin typeface="AvenirNextforSAS" panose="020B0503020202020204" pitchFamily="34" charset="0"/>
              </a:rPr>
              <a:t>Quantile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534834"/>
            <a:ext cx="80283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CA" b="1" dirty="0">
                <a:latin typeface="AvenirNextforSAS" panose="020B0503020202020204" pitchFamily="34" charset="0"/>
                <a:hlinkClick r:id="rId4"/>
              </a:rPr>
              <a:t>https://gisgeography.com/choropleth-maps-data-classification/</a:t>
            </a:r>
            <a:endParaRPr lang="en-CA" b="1" dirty="0">
              <a:latin typeface="AvenirNextforSAS" panose="020B0503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B528E5-28DA-404B-8890-1AEC11481E90}"/>
              </a:ext>
            </a:extLst>
          </p:cNvPr>
          <p:cNvSpPr txBox="1"/>
          <p:nvPr/>
        </p:nvSpPr>
        <p:spPr>
          <a:xfrm>
            <a:off x="0" y="2895327"/>
            <a:ext cx="2463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bg1"/>
                </a:solidFill>
                <a:highlight>
                  <a:srgbClr val="10253F"/>
                </a:highlight>
                <a:latin typeface="AvenirNextforSAS" panose="020B0503020202020204" pitchFamily="34" charset="0"/>
              </a:rPr>
              <a:t>(values represent number of letters in a country’s names)</a:t>
            </a:r>
          </a:p>
        </p:txBody>
      </p:sp>
    </p:spTree>
    <p:extLst>
      <p:ext uri="{BB962C8B-B14F-4D97-AF65-F5344CB8AC3E}">
        <p14:creationId xmlns:p14="http://schemas.microsoft.com/office/powerpoint/2010/main" val="3573679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5AD0B78-AB44-45E5-BDD6-A300F6548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CA" b="1" dirty="0">
                <a:latin typeface="Segoe UI" panose="020B0502040204020203" pitchFamily="34" charset="0"/>
                <a:cs typeface="Segoe UI" panose="020B0502040204020203" pitchFamily="34" charset="0"/>
              </a:rPr>
              <a:t>Classification Methods </a:t>
            </a:r>
            <a:r>
              <a:rPr lang="en-CA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(continued)</a:t>
            </a:r>
            <a:endParaRPr lang="en-CA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55E3221-9BBA-483B-9C8B-B2935975B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4834880" cy="4525963"/>
          </a:xfrm>
        </p:spPr>
        <p:txBody>
          <a:bodyPr>
            <a:noAutofit/>
          </a:bodyPr>
          <a:lstStyle/>
          <a:p>
            <a:pPr marL="0" indent="0">
              <a:buClr>
                <a:schemeClr val="bg2">
                  <a:lumMod val="10000"/>
                </a:schemeClr>
              </a:buClr>
              <a:buNone/>
            </a:pPr>
            <a:r>
              <a:rPr lang="en-CA" sz="1800" b="1" dirty="0">
                <a:solidFill>
                  <a:srgbClr val="99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Jenks (Natural Breaks)</a:t>
            </a:r>
            <a:r>
              <a:rPr lang="en-CA" sz="1800" dirty="0">
                <a:solidFill>
                  <a:srgbClr val="99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CA" sz="18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groups data by reducing the amount of variance within classes and maximize variance between classes</a:t>
            </a:r>
          </a:p>
          <a:p>
            <a:pPr lvl="1"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Method randomly selects breaks, then through an iterative process, minimizes each class’s average deviation from the class mean</a:t>
            </a:r>
          </a:p>
          <a:p>
            <a:pPr lvl="1"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 highlight outliers in own classes</a:t>
            </a:r>
          </a:p>
          <a:p>
            <a:pPr lvl="1"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Cannot be used to compare maps because of how the method’s initial randomization step</a:t>
            </a:r>
            <a:endParaRPr lang="en-CA" sz="1800" b="1" dirty="0">
              <a:solidFill>
                <a:srgbClr val="24A89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Clr>
                <a:schemeClr val="bg2">
                  <a:lumMod val="10000"/>
                </a:schemeClr>
              </a:buClr>
              <a:buNone/>
            </a:pPr>
            <a:endParaRPr lang="en-CA" sz="1800" b="1" dirty="0">
              <a:solidFill>
                <a:srgbClr val="24A89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Clr>
                <a:schemeClr val="bg2">
                  <a:lumMod val="10000"/>
                </a:schemeClr>
              </a:buClr>
              <a:buNone/>
            </a:pPr>
            <a:r>
              <a:rPr lang="en-CA" sz="1800" b="1" dirty="0">
                <a:solidFill>
                  <a:srgbClr val="99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Standard Deviation</a:t>
            </a:r>
            <a:r>
              <a:rPr lang="en-CA" sz="18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groups data by adding/subtracting the standard deviation from the mean</a:t>
            </a:r>
            <a:endParaRPr lang="en-CA" sz="1800" b="1" dirty="0">
              <a:solidFill>
                <a:srgbClr val="24A89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Best for data that is normally distributed</a:t>
            </a:r>
          </a:p>
          <a:p>
            <a:pPr lvl="1"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endParaRPr lang="en-CA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36512" y="6488668"/>
            <a:ext cx="34047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solidFill>
                  <a:srgbClr val="F9A400"/>
                </a:solidFill>
                <a:latin typeface="AvenirNextforSAS" panose="020B0503020202020204" pitchFamily="34" charset="0"/>
              </a:rPr>
              <a:t>(De Smith et al. 2018; Jenks 1971)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539875"/>
            <a:ext cx="2933700" cy="18478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26118" y="436510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chemeClr val="bg2">
                  <a:lumMod val="10000"/>
                </a:schemeClr>
              </a:buClr>
            </a:pPr>
            <a:endParaRPr lang="en-CA" b="1" dirty="0">
              <a:solidFill>
                <a:srgbClr val="24A89B"/>
              </a:solidFill>
              <a:latin typeface="AvenirNextforSAS" panose="020B0503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162" y="4549770"/>
            <a:ext cx="29337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77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B528E5-28DA-404B-8890-1AEC11481E90}"/>
              </a:ext>
            </a:extLst>
          </p:cNvPr>
          <p:cNvSpPr txBox="1"/>
          <p:nvPr/>
        </p:nvSpPr>
        <p:spPr>
          <a:xfrm>
            <a:off x="138416" y="1412776"/>
            <a:ext cx="2057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bg1"/>
                </a:solidFill>
                <a:highlight>
                  <a:srgbClr val="10253F"/>
                </a:highlight>
                <a:latin typeface="AvenirNextforSAS" panose="020B0503020202020204" pitchFamily="34" charset="0"/>
              </a:rPr>
              <a:t>Jenks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B528E5-28DA-404B-8890-1AEC11481E90}"/>
              </a:ext>
            </a:extLst>
          </p:cNvPr>
          <p:cNvSpPr txBox="1"/>
          <p:nvPr/>
        </p:nvSpPr>
        <p:spPr>
          <a:xfrm>
            <a:off x="179512" y="4365104"/>
            <a:ext cx="2057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bg1"/>
                </a:solidFill>
                <a:highlight>
                  <a:srgbClr val="10253F"/>
                </a:highlight>
                <a:latin typeface="AvenirNextforSAS" panose="020B0503020202020204" pitchFamily="34" charset="0"/>
              </a:rPr>
              <a:t>Standard Deviation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160" y="116632"/>
            <a:ext cx="6576444" cy="32471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629" y="3501008"/>
            <a:ext cx="6409729" cy="316480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534834"/>
            <a:ext cx="80283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CA" b="1" dirty="0">
                <a:latin typeface="AvenirNextforSAS" panose="020B0503020202020204" pitchFamily="34" charset="0"/>
                <a:hlinkClick r:id="rId4"/>
              </a:rPr>
              <a:t>https://gisgeography.com/choropleth-maps-data-classification/</a:t>
            </a:r>
            <a:endParaRPr lang="en-CA" b="1" dirty="0">
              <a:latin typeface="AvenirNextforSAS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474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634"/>
            <a:ext cx="8229600" cy="1143000"/>
          </a:xfrm>
        </p:spPr>
        <p:txBody>
          <a:bodyPr/>
          <a:lstStyle/>
          <a:p>
            <a:pPr algn="l"/>
            <a:r>
              <a:rPr lang="en-CA" b="1" dirty="0"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CA" b="1" dirty="0" err="1">
                <a:latin typeface="Segoe UI" panose="020B0502040204020203" pitchFamily="34" charset="0"/>
                <a:cs typeface="Segoe UI" panose="020B0502040204020203" pitchFamily="34" charset="0"/>
              </a:rPr>
              <a:t>GIScience</a:t>
            </a:r>
            <a:r>
              <a:rPr lang="en-CA" b="1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3E6643-6581-4000-B1E1-AF7523B22E6E}"/>
              </a:ext>
            </a:extLst>
          </p:cNvPr>
          <p:cNvSpPr txBox="1"/>
          <p:nvPr/>
        </p:nvSpPr>
        <p:spPr>
          <a:xfrm>
            <a:off x="696652" y="609329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>
                <a:solidFill>
                  <a:srgbClr val="F9A40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https://github.com/Noznoc/gis-101</a:t>
            </a:r>
            <a:endParaRPr lang="en-CA" b="1" dirty="0">
              <a:solidFill>
                <a:srgbClr val="F9A4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C6BF1570-F942-4DAA-B78B-8B9ECF527D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051466"/>
            <a:ext cx="7344816" cy="47550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6FDD75F-33DF-4DD9-A27E-3647A3FB5134}"/>
              </a:ext>
            </a:extLst>
          </p:cNvPr>
          <p:cNvSpPr/>
          <p:nvPr/>
        </p:nvSpPr>
        <p:spPr>
          <a:xfrm>
            <a:off x="2267744" y="2924944"/>
            <a:ext cx="1224136" cy="1584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0232815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5AD0B78-AB44-45E5-BDD6-A300F6548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CA" b="1" dirty="0">
                <a:latin typeface="Segoe UI" panose="020B0502040204020203" pitchFamily="34" charset="0"/>
                <a:cs typeface="Segoe UI" panose="020B0502040204020203" pitchFamily="34" charset="0"/>
              </a:rPr>
              <a:t>Classification Methods </a:t>
            </a:r>
            <a:r>
              <a:rPr lang="en-CA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(continued)</a:t>
            </a:r>
            <a:endParaRPr lang="en-CA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55E3221-9BBA-483B-9C8B-B2935975B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4562272" cy="4525963"/>
          </a:xfrm>
        </p:spPr>
        <p:txBody>
          <a:bodyPr>
            <a:normAutofit/>
          </a:bodyPr>
          <a:lstStyle/>
          <a:p>
            <a:pPr marL="0" indent="0">
              <a:buClr>
                <a:schemeClr val="bg2">
                  <a:lumMod val="10000"/>
                </a:schemeClr>
              </a:buClr>
              <a:buNone/>
            </a:pPr>
            <a:r>
              <a:rPr lang="en-CA" sz="2400" b="1" dirty="0">
                <a:solidFill>
                  <a:srgbClr val="99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Pretty breaks</a:t>
            </a:r>
            <a:r>
              <a:rPr lang="en-CA" sz="2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groups data values into classes that allow the breaks to be rounded values </a:t>
            </a:r>
          </a:p>
          <a:p>
            <a:pPr lvl="1">
              <a:buClr>
                <a:schemeClr val="bg2">
                  <a:lumMod val="10000"/>
                </a:schemeClr>
              </a:buClr>
            </a:pPr>
            <a:r>
              <a:rPr lang="en-CA" sz="2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Instead of a break being 499.231, it would be 500 </a:t>
            </a:r>
          </a:p>
          <a:p>
            <a:pPr marL="0" indent="0">
              <a:buClr>
                <a:schemeClr val="bg2">
                  <a:lumMod val="10000"/>
                </a:schemeClr>
              </a:buClr>
              <a:buNone/>
            </a:pPr>
            <a:endParaRPr lang="en-CA" sz="2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36512" y="6488668"/>
            <a:ext cx="2517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solidFill>
                  <a:schemeClr val="tx2">
                    <a:lumMod val="60000"/>
                    <a:lumOff val="40000"/>
                  </a:schemeClr>
                </a:solidFill>
                <a:latin typeface="AvenirNextforSAS" panose="020B0503020202020204" pitchFamily="34" charset="0"/>
              </a:rPr>
              <a:t>(De Smith et al. 2018)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340768"/>
            <a:ext cx="2933700" cy="18478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3861048"/>
            <a:ext cx="5880148" cy="290332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57201" y="3980895"/>
            <a:ext cx="26026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2">
                  <a:lumMod val="10000"/>
                </a:schemeClr>
              </a:buClr>
            </a:pPr>
            <a:r>
              <a:rPr lang="en-CA" sz="2400" b="1" dirty="0">
                <a:solidFill>
                  <a:srgbClr val="99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Manual</a:t>
            </a:r>
            <a:r>
              <a:rPr lang="en-CA" sz="2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manually select the breaks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468B12-610D-489C-9F25-B0B9487B9171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4716016" y="2564904"/>
            <a:ext cx="1355898" cy="1296144"/>
          </a:xfrm>
          <a:prstGeom prst="line">
            <a:avLst/>
          </a:prstGeom>
          <a:ln w="28575">
            <a:solidFill>
              <a:srgbClr val="F9A4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7379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0"/>
            <a:ext cx="8698850" cy="686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1244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5AD0B78-AB44-45E5-BDD6-A300F6548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CA" b="1" dirty="0">
                <a:latin typeface="Segoe UI" panose="020B0502040204020203" pitchFamily="34" charset="0"/>
                <a:cs typeface="Segoe UI" panose="020B0502040204020203" pitchFamily="34" charset="0"/>
              </a:rPr>
              <a:t>Classification Methods in 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55E3221-9BBA-483B-9C8B-B2935975B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4525963"/>
          </a:xfrm>
        </p:spPr>
        <p:txBody>
          <a:bodyPr>
            <a:noAutofit/>
          </a:bodyPr>
          <a:lstStyle/>
          <a:p>
            <a:pPr marL="0" indent="0">
              <a:spcAft>
                <a:spcPts val="1200"/>
              </a:spcAft>
              <a:buClr>
                <a:schemeClr val="bg2">
                  <a:lumMod val="10000"/>
                </a:schemeClr>
              </a:buClr>
              <a:buNone/>
            </a:pPr>
            <a:r>
              <a:rPr lang="en-CA" sz="2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CA" sz="2400" b="1" dirty="0" err="1">
                <a:solidFill>
                  <a:srgbClr val="99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tmap</a:t>
            </a:r>
            <a:r>
              <a:rPr lang="en-CA" sz="2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 package to create the choropleth maps. This package depends on the </a:t>
            </a:r>
            <a:r>
              <a:rPr lang="en-CA" sz="2400" b="1" dirty="0" err="1">
                <a:solidFill>
                  <a:srgbClr val="99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classIntervals</a:t>
            </a:r>
            <a:r>
              <a:rPr lang="en-CA" sz="2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package for the classification methods:</a:t>
            </a:r>
          </a:p>
          <a:p>
            <a:pPr marL="0" indent="0">
              <a:spcAft>
                <a:spcPts val="1200"/>
              </a:spcAft>
              <a:buClr>
                <a:schemeClr val="bg2">
                  <a:lumMod val="10000"/>
                </a:schemeClr>
              </a:buClr>
              <a:buNone/>
            </a:pPr>
            <a:r>
              <a:rPr lang="en-CA" sz="2400" b="1" dirty="0">
                <a:solidFill>
                  <a:srgbClr val="F9A40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https://www.rdocumentation.org/packages/classInt/versions/0.3-3/topics/classIntervals</a:t>
            </a:r>
            <a:endParaRPr lang="en-CA" sz="2400" b="1" dirty="0">
              <a:solidFill>
                <a:srgbClr val="F9A4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Clr>
                <a:schemeClr val="bg2">
                  <a:lumMod val="10000"/>
                </a:schemeClr>
              </a:buClr>
            </a:pPr>
            <a:r>
              <a:rPr lang="en-CA" sz="2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Manual = “fixed”</a:t>
            </a:r>
          </a:p>
          <a:p>
            <a:pPr>
              <a:buClr>
                <a:schemeClr val="bg2">
                  <a:lumMod val="10000"/>
                </a:schemeClr>
              </a:buClr>
            </a:pPr>
            <a:r>
              <a:rPr lang="en-CA" sz="2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Quantile = “quantile”</a:t>
            </a:r>
          </a:p>
          <a:p>
            <a:pPr>
              <a:buClr>
                <a:schemeClr val="bg2">
                  <a:lumMod val="10000"/>
                </a:schemeClr>
              </a:buClr>
            </a:pPr>
            <a:r>
              <a:rPr lang="en-CA" sz="2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Pretty breaks = “pretty”</a:t>
            </a:r>
          </a:p>
          <a:p>
            <a:pPr marL="0" indent="0">
              <a:buClr>
                <a:schemeClr val="bg2">
                  <a:lumMod val="10000"/>
                </a:schemeClr>
              </a:buClr>
              <a:buNone/>
            </a:pPr>
            <a:endParaRPr lang="en-CA" sz="2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Clr>
                <a:schemeClr val="bg2">
                  <a:lumMod val="10000"/>
                </a:schemeClr>
              </a:buClr>
              <a:buNone/>
            </a:pPr>
            <a:r>
              <a:rPr lang="en-CA" sz="2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 discussed, but are offered in package:</a:t>
            </a:r>
          </a:p>
          <a:p>
            <a:pPr>
              <a:buClr>
                <a:schemeClr val="bg2">
                  <a:lumMod val="10000"/>
                </a:schemeClr>
              </a:buClr>
            </a:pPr>
            <a:r>
              <a:rPr lang="en-CA" sz="2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“k means”</a:t>
            </a:r>
          </a:p>
          <a:p>
            <a:pPr>
              <a:buClr>
                <a:schemeClr val="bg2">
                  <a:lumMod val="10000"/>
                </a:schemeClr>
              </a:buClr>
            </a:pPr>
            <a:r>
              <a:rPr lang="en-CA" sz="2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“fisher”</a:t>
            </a:r>
          </a:p>
        </p:txBody>
      </p:sp>
      <p:sp>
        <p:nvSpPr>
          <p:cNvPr id="2" name="Rectangle 1"/>
          <p:cNvSpPr/>
          <p:nvPr/>
        </p:nvSpPr>
        <p:spPr>
          <a:xfrm>
            <a:off x="4494820" y="3387725"/>
            <a:ext cx="4572000" cy="172354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Aft>
                <a:spcPts val="600"/>
              </a:spcAft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Jenks = “</a:t>
            </a:r>
            <a:r>
              <a:rPr lang="en-CA" sz="2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jenks</a:t>
            </a:r>
            <a:r>
              <a:rPr lang="en-CA" sz="2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</a:t>
            </a:r>
          </a:p>
          <a:p>
            <a:pPr marL="342900" indent="-342900">
              <a:spcAft>
                <a:spcPts val="600"/>
              </a:spcAft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Standard deviation = “</a:t>
            </a:r>
            <a:r>
              <a:rPr lang="en-CA" sz="2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sd</a:t>
            </a:r>
            <a:r>
              <a:rPr lang="en-CA" sz="2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</a:t>
            </a:r>
          </a:p>
          <a:p>
            <a:pPr marL="342900" indent="-342900">
              <a:spcAft>
                <a:spcPts val="600"/>
              </a:spcAft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Equal intervals based on range = “equal”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162164" y="5589240"/>
            <a:ext cx="5904656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Hierarchical clustering = “</a:t>
            </a:r>
            <a:r>
              <a:rPr lang="en-CA" sz="2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hclust</a:t>
            </a:r>
            <a:r>
              <a:rPr lang="en-CA" sz="2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</a:t>
            </a:r>
          </a:p>
          <a:p>
            <a:pPr marL="342900" indent="-342900">
              <a:spcAft>
                <a:spcPts val="600"/>
              </a:spcAft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Bagged clustering = “</a:t>
            </a:r>
            <a:r>
              <a:rPr lang="en-CA" sz="2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bclust</a:t>
            </a:r>
            <a:r>
              <a:rPr lang="en-CA" sz="2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385127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0435" y="404663"/>
            <a:ext cx="14376661" cy="48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pic>
        <p:nvPicPr>
          <p:cNvPr id="1025" name="Picture 1" descr="Capture.PNG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38" y="404664"/>
            <a:ext cx="9111042" cy="576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11858" y="6488668"/>
            <a:ext cx="91558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b="1" u="sng" dirty="0">
                <a:solidFill>
                  <a:srgbClr val="F9A400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https://mathewkiang.com/2017/01/16/using-histogram-legend-choropleths/</a:t>
            </a:r>
            <a:endParaRPr lang="en-CA" b="1" dirty="0">
              <a:solidFill>
                <a:srgbClr val="F9A4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FCC44E-1EAA-437B-9F12-F891FACDD226}"/>
              </a:ext>
            </a:extLst>
          </p:cNvPr>
          <p:cNvSpPr txBox="1"/>
          <p:nvPr/>
        </p:nvSpPr>
        <p:spPr>
          <a:xfrm>
            <a:off x="7661968" y="3356992"/>
            <a:ext cx="1446536" cy="707886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solidFill>
                  <a:srgbClr val="FFFFFF"/>
                </a:solidFill>
                <a:latin typeface="Bahnschrift SemiBold" panose="020B0502040204020203"/>
              </a:rPr>
              <a:t>Histogram legend</a:t>
            </a:r>
          </a:p>
        </p:txBody>
      </p:sp>
    </p:spTree>
    <p:extLst>
      <p:ext uri="{BB962C8B-B14F-4D97-AF65-F5344CB8AC3E}">
        <p14:creationId xmlns:p14="http://schemas.microsoft.com/office/powerpoint/2010/main" val="20601320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pPr algn="l"/>
            <a:r>
              <a:rPr lang="en-CA" b="1" dirty="0">
                <a:latin typeface="Segoe UI" panose="020B0502040204020203" pitchFamily="34" charset="0"/>
                <a:cs typeface="Segoe UI" panose="020B0502040204020203" pitchFamily="34" charset="0"/>
              </a:rPr>
              <a:t>Colours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868" y="1340768"/>
            <a:ext cx="5152378" cy="436157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CA" sz="2600" dirty="0">
                <a:latin typeface="Segoe UI" panose="020B0502040204020203" pitchFamily="34" charset="0"/>
                <a:cs typeface="Segoe UI" panose="020B0502040204020203" pitchFamily="34" charset="0"/>
              </a:rPr>
              <a:t>Is your data qualitative or quantitative? Sequential or diverging?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CA" sz="2600" dirty="0">
                <a:latin typeface="Segoe UI" panose="020B0502040204020203" pitchFamily="34" charset="0"/>
                <a:cs typeface="Segoe UI" panose="020B0502040204020203" pitchFamily="34" charset="0"/>
              </a:rPr>
              <a:t>Multi-hue colour schemes are best for </a:t>
            </a:r>
            <a:r>
              <a:rPr lang="en-CA" sz="2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qualitative data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CA" sz="2600" dirty="0">
                <a:latin typeface="Segoe UI" panose="020B0502040204020203" pitchFamily="34" charset="0"/>
                <a:cs typeface="Segoe UI" panose="020B0502040204020203" pitchFamily="34" charset="0"/>
              </a:rPr>
              <a:t>Gradient-hues as well as varying saturation colour schemes are best for </a:t>
            </a:r>
            <a:r>
              <a:rPr lang="en-CA" sz="2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data</a:t>
            </a:r>
          </a:p>
          <a:p>
            <a:pPr marL="0" lvl="0" indent="0">
              <a:buNone/>
              <a:defRPr/>
            </a:pPr>
            <a:r>
              <a:rPr lang="en-CA" sz="2600" dirty="0">
                <a:latin typeface="Segoe UI" panose="020B0502040204020203" pitchFamily="34" charset="0"/>
                <a:cs typeface="Segoe UI" panose="020B0502040204020203" pitchFamily="34" charset="0"/>
              </a:rPr>
              <a:t>What message are you trying to convey?</a:t>
            </a:r>
            <a:br>
              <a:rPr lang="en-CA" sz="26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CA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0" indent="0">
              <a:buNone/>
              <a:defRPr/>
            </a:pPr>
            <a:endParaRPr lang="en-CA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9515" t="20501" r="1" b="41913"/>
          <a:stretch/>
        </p:blipFill>
        <p:spPr>
          <a:xfrm>
            <a:off x="5242635" y="590504"/>
            <a:ext cx="1574806" cy="16459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6336" y="2413383"/>
            <a:ext cx="1448238" cy="17150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6189" y="4789037"/>
            <a:ext cx="1678808" cy="18294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79912" y="1052736"/>
            <a:ext cx="132256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99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Sequential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66407" y="116632"/>
            <a:ext cx="3942097" cy="400110"/>
          </a:xfrm>
          <a:prstGeom prst="rect">
            <a:avLst/>
          </a:prstGeom>
          <a:solidFill>
            <a:srgbClr val="9966FF"/>
          </a:solidFill>
          <a:ln>
            <a:solidFill>
              <a:srgbClr val="9966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AB62D5-77BC-4B34-9CDF-7FE9D0F2F604}"/>
              </a:ext>
            </a:extLst>
          </p:cNvPr>
          <p:cNvSpPr txBox="1"/>
          <p:nvPr/>
        </p:nvSpPr>
        <p:spPr>
          <a:xfrm>
            <a:off x="6962075" y="4549008"/>
            <a:ext cx="2082499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dirty="0">
                <a:latin typeface="Segoe UI" panose="020B0502040204020203" pitchFamily="34" charset="0"/>
                <a:cs typeface="Segoe UI" panose="020B0502040204020203" pitchFamily="34" charset="0"/>
              </a:rPr>
              <a:t>Using blue/green to represent “good” and red to represent “bad”, but consider your audience</a:t>
            </a:r>
          </a:p>
        </p:txBody>
      </p:sp>
      <p:pic>
        <p:nvPicPr>
          <p:cNvPr id="15" name="Picture 14" descr="A picture containing clipart&#10;&#10;Description automatically generated">
            <a:extLst>
              <a:ext uri="{FF2B5EF4-FFF2-40B4-BE49-F238E27FC236}">
                <a16:creationId xmlns:a16="http://schemas.microsoft.com/office/drawing/2014/main" id="{786EA0D0-5881-43E9-B46E-909D9B4F50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2492896"/>
            <a:ext cx="2298671" cy="1516144"/>
          </a:xfrm>
          <a:prstGeom prst="rect">
            <a:avLst/>
          </a:prstGeom>
        </p:spPr>
      </p:pic>
      <p:sp>
        <p:nvSpPr>
          <p:cNvPr id="17" name="Left Brace 16">
            <a:extLst>
              <a:ext uri="{FF2B5EF4-FFF2-40B4-BE49-F238E27FC236}">
                <a16:creationId xmlns:a16="http://schemas.microsoft.com/office/drawing/2014/main" id="{1A9DACA8-7FB6-43DA-92F1-6412655301E0}"/>
              </a:ext>
            </a:extLst>
          </p:cNvPr>
          <p:cNvSpPr/>
          <p:nvPr/>
        </p:nvSpPr>
        <p:spPr>
          <a:xfrm>
            <a:off x="4971138" y="649881"/>
            <a:ext cx="491379" cy="1710184"/>
          </a:xfrm>
          <a:prstGeom prst="leftBrace">
            <a:avLst/>
          </a:prstGeom>
          <a:noFill/>
          <a:ln w="28575">
            <a:solidFill>
              <a:srgbClr val="99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41F97473-69E6-4A5A-AE88-8CF9DF0AA2EA}"/>
              </a:ext>
            </a:extLst>
          </p:cNvPr>
          <p:cNvSpPr/>
          <p:nvPr/>
        </p:nvSpPr>
        <p:spPr>
          <a:xfrm rot="16200000">
            <a:off x="6853551" y="2096230"/>
            <a:ext cx="491379" cy="3902353"/>
          </a:xfrm>
          <a:prstGeom prst="leftBrace">
            <a:avLst>
              <a:gd name="adj1" fmla="val 8333"/>
              <a:gd name="adj2" fmla="val 84957"/>
            </a:avLst>
          </a:prstGeom>
          <a:noFill/>
          <a:ln w="28575">
            <a:solidFill>
              <a:srgbClr val="99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BD9CC0-9E5E-40CE-A145-17D6B9F5D131}"/>
              </a:ext>
            </a:extLst>
          </p:cNvPr>
          <p:cNvSpPr txBox="1"/>
          <p:nvPr/>
        </p:nvSpPr>
        <p:spPr>
          <a:xfrm>
            <a:off x="6997889" y="4149510"/>
            <a:ext cx="132256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rgbClr val="99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Diverging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FCC44E-1EAA-437B-9F12-F891FACDD226}"/>
              </a:ext>
            </a:extLst>
          </p:cNvPr>
          <p:cNvSpPr txBox="1"/>
          <p:nvPr/>
        </p:nvSpPr>
        <p:spPr>
          <a:xfrm>
            <a:off x="5285704" y="4420517"/>
            <a:ext cx="1446536" cy="400110"/>
          </a:xfrm>
          <a:prstGeom prst="rect">
            <a:avLst/>
          </a:prstGeom>
          <a:solidFill>
            <a:srgbClr val="9966FF"/>
          </a:solidFill>
          <a:ln>
            <a:solidFill>
              <a:srgbClr val="9966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Qualitative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9EA6E6-FCAD-477A-9DEC-2A3AF2DA2A87}"/>
              </a:ext>
            </a:extLst>
          </p:cNvPr>
          <p:cNvSpPr/>
          <p:nvPr/>
        </p:nvSpPr>
        <p:spPr>
          <a:xfrm>
            <a:off x="351868" y="6093296"/>
            <a:ext cx="3932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b="1" dirty="0">
                <a:solidFill>
                  <a:srgbClr val="F9A400"/>
                </a:solidFill>
                <a:latin typeface="AvenirNextforSAS" panose="020B0503020202020204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http://colorbrewer2.org/</a:t>
            </a:r>
            <a:endParaRPr lang="en-CA" sz="2400" b="1" dirty="0">
              <a:solidFill>
                <a:srgbClr val="F9A400"/>
              </a:solidFill>
              <a:latin typeface="AvenirNextforSAS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984141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9D28EC2-05BA-4357-B65D-BCB591246A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26545" t="59450" r="30214" b="20097"/>
          <a:stretch/>
        </p:blipFill>
        <p:spPr>
          <a:xfrm rot="16200000">
            <a:off x="3897052" y="1611050"/>
            <a:ext cx="6858001" cy="36358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9C2630-31BD-4BFE-BFB8-67ED3FE0B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393" y="116632"/>
            <a:ext cx="8766113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Choropleth Reflections +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A12B8-9986-4491-98D3-DF1DAB994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160" y="1459856"/>
            <a:ext cx="8376865" cy="4525963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Clr>
                <a:schemeClr val="bg2">
                  <a:lumMod val="10000"/>
                </a:schemeClr>
              </a:buClr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Default classification on software</a:t>
            </a:r>
            <a:endParaRPr lang="en-US" sz="2400" b="1" dirty="0">
              <a:solidFill>
                <a:srgbClr val="24A89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Clr>
                <a:schemeClr val="bg2">
                  <a:lumMod val="10000"/>
                </a:schemeClr>
              </a:buClr>
            </a:pPr>
            <a:r>
              <a:rPr lang="en-US" sz="2400" b="1" dirty="0">
                <a:solidFill>
                  <a:srgbClr val="99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Modifiable Areal Unit Problem (MAUP)</a:t>
            </a:r>
            <a:r>
              <a:rPr lang="en-US" sz="2400" dirty="0">
                <a:solidFill>
                  <a:srgbClr val="99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boundaries can influence the presentation of the data, different boundary aggregates will yield different results</a:t>
            </a:r>
          </a:p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Comparing choropleth maps / correlation choropleth maps</a:t>
            </a:r>
          </a:p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Always question the map!</a:t>
            </a:r>
          </a:p>
          <a:p>
            <a:pPr lvl="1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Data sources</a:t>
            </a:r>
          </a:p>
          <a:p>
            <a:pPr lvl="1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Classification</a:t>
            </a:r>
          </a:p>
          <a:p>
            <a:pPr lvl="1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What is the map trying to show or hide?</a:t>
            </a:r>
          </a:p>
        </p:txBody>
      </p:sp>
      <p:sp>
        <p:nvSpPr>
          <p:cNvPr id="6" name="AutoShape 2" descr="Image result for swirl designs"/>
          <p:cNvSpPr>
            <a:spLocks noChangeAspect="1" noChangeArrowheads="1"/>
          </p:cNvSpPr>
          <p:nvPr/>
        </p:nvSpPr>
        <p:spPr bwMode="auto">
          <a:xfrm>
            <a:off x="155575" y="-1927225"/>
            <a:ext cx="3571875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" name="AutoShape 4" descr="Image result for swirl designs"/>
          <p:cNvSpPr>
            <a:spLocks noChangeAspect="1" noChangeArrowheads="1"/>
          </p:cNvSpPr>
          <p:nvPr/>
        </p:nvSpPr>
        <p:spPr bwMode="auto">
          <a:xfrm>
            <a:off x="307975" y="-1774825"/>
            <a:ext cx="3571875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16786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6" y="785946"/>
            <a:ext cx="7992888" cy="523534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4D1151-5BCC-4FAD-8147-DD62FE06BCD1}"/>
              </a:ext>
            </a:extLst>
          </p:cNvPr>
          <p:cNvSpPr txBox="1"/>
          <p:nvPr/>
        </p:nvSpPr>
        <p:spPr>
          <a:xfrm>
            <a:off x="179512" y="188640"/>
            <a:ext cx="2880320" cy="461665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 the map!</a:t>
            </a:r>
          </a:p>
        </p:txBody>
      </p:sp>
    </p:spTree>
    <p:extLst>
      <p:ext uri="{BB962C8B-B14F-4D97-AF65-F5344CB8AC3E}">
        <p14:creationId xmlns:p14="http://schemas.microsoft.com/office/powerpoint/2010/main" val="20172195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6" y="785946"/>
            <a:ext cx="7992888" cy="523534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756F33-811E-4D9F-AB97-E827B7D0D1EA}"/>
              </a:ext>
            </a:extLst>
          </p:cNvPr>
          <p:cNvSpPr txBox="1"/>
          <p:nvPr/>
        </p:nvSpPr>
        <p:spPr>
          <a:xfrm>
            <a:off x="575556" y="188640"/>
            <a:ext cx="1784176" cy="461665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782A10-6E21-4A62-92C9-77D9327B8266}"/>
              </a:ext>
            </a:extLst>
          </p:cNvPr>
          <p:cNvSpPr txBox="1"/>
          <p:nvPr/>
        </p:nvSpPr>
        <p:spPr>
          <a:xfrm>
            <a:off x="575556" y="756329"/>
            <a:ext cx="1784176" cy="461665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Projection?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BF5784-07E8-4052-852A-E382FB5475BF}"/>
              </a:ext>
            </a:extLst>
          </p:cNvPr>
          <p:cNvSpPr txBox="1"/>
          <p:nvPr/>
        </p:nvSpPr>
        <p:spPr>
          <a:xfrm>
            <a:off x="6372200" y="29481"/>
            <a:ext cx="2664296" cy="83099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is mischief defined?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4D1151-5BCC-4FAD-8147-DD62FE06BCD1}"/>
              </a:ext>
            </a:extLst>
          </p:cNvPr>
          <p:cNvSpPr txBox="1"/>
          <p:nvPr/>
        </p:nvSpPr>
        <p:spPr>
          <a:xfrm>
            <a:off x="575556" y="5661248"/>
            <a:ext cx="3636404" cy="83099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Should areal unit be more granular?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487B43-AFF4-4413-9F21-065F169B2FE9}"/>
              </a:ext>
            </a:extLst>
          </p:cNvPr>
          <p:cNvSpPr txBox="1"/>
          <p:nvPr/>
        </p:nvSpPr>
        <p:spPr>
          <a:xfrm>
            <a:off x="5573022" y="2204864"/>
            <a:ext cx="2678476" cy="156966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do the values represent? Count? Is that appropriate?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0468B12-610D-489C-9F25-B0B9487B9171}"/>
              </a:ext>
            </a:extLst>
          </p:cNvPr>
          <p:cNvCxnSpPr>
            <a:cxnSpLocks/>
          </p:cNvCxnSpPr>
          <p:nvPr/>
        </p:nvCxnSpPr>
        <p:spPr>
          <a:xfrm flipV="1">
            <a:off x="5868144" y="3910165"/>
            <a:ext cx="576064" cy="470039"/>
          </a:xfrm>
          <a:prstGeom prst="line">
            <a:avLst/>
          </a:prstGeom>
          <a:ln w="28575">
            <a:solidFill>
              <a:srgbClr val="24A89B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0658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34AED361-AC29-425D-9C19-F93BDBC45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764704"/>
            <a:ext cx="8245191" cy="54006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739E7D4-31C7-4A9D-8C15-7A33A2FDA1FD}"/>
              </a:ext>
            </a:extLst>
          </p:cNvPr>
          <p:cNvSpPr/>
          <p:nvPr/>
        </p:nvSpPr>
        <p:spPr>
          <a:xfrm>
            <a:off x="-508" y="6522959"/>
            <a:ext cx="91450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>
                <a:hlinkClick r:id="rId3"/>
              </a:rPr>
              <a:t>https://medium.com/@uwdata/surprise-maps-showing-the-unexpected-e92b67398865</a:t>
            </a:r>
            <a:endParaRPr lang="en-CA" b="1" dirty="0"/>
          </a:p>
          <a:p>
            <a:endParaRPr lang="en-CA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4E6B2-F154-4E49-8F20-BB16FC07E4BB}"/>
              </a:ext>
            </a:extLst>
          </p:cNvPr>
          <p:cNvSpPr txBox="1"/>
          <p:nvPr/>
        </p:nvSpPr>
        <p:spPr>
          <a:xfrm>
            <a:off x="251520" y="190381"/>
            <a:ext cx="2808312" cy="83099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Now proportional to population</a:t>
            </a:r>
          </a:p>
        </p:txBody>
      </p:sp>
    </p:spTree>
    <p:extLst>
      <p:ext uri="{BB962C8B-B14F-4D97-AF65-F5344CB8AC3E}">
        <p14:creationId xmlns:p14="http://schemas.microsoft.com/office/powerpoint/2010/main" val="12364099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pPr algn="l"/>
            <a:r>
              <a:rPr lang="en-CA" b="1" dirty="0">
                <a:latin typeface="Segoe UI" panose="020B0502040204020203" pitchFamily="34" charset="0"/>
                <a:cs typeface="Segoe UI" panose="020B0502040204020203" pitchFamily="34" charset="0"/>
              </a:rPr>
              <a:t>R + Choropleth Resources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210AAA-10FF-4043-9E7C-CB6CC680C134}"/>
              </a:ext>
            </a:extLst>
          </p:cNvPr>
          <p:cNvSpPr txBox="1"/>
          <p:nvPr/>
        </p:nvSpPr>
        <p:spPr>
          <a:xfrm>
            <a:off x="457200" y="1551563"/>
            <a:ext cx="8686800" cy="48628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Aft>
                <a:spcPts val="1200"/>
              </a:spcAft>
              <a:buClr>
                <a:schemeClr val="tx1">
                  <a:lumMod val="95000"/>
                  <a:lumOff val="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rgbClr val="F9A400"/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https://www.r-graph-gallery.com/chloropleth-map/R choropleths</a:t>
            </a:r>
            <a:endParaRPr lang="en-CA" sz="2400" b="1" dirty="0">
              <a:solidFill>
                <a:srgbClr val="F9A400"/>
              </a:solidFill>
              <a:latin typeface="Segoe UI" panose="020B0502040204020203" pitchFamily="34" charset="0"/>
              <a:ea typeface="+mn-lt"/>
              <a:cs typeface="Segoe UI" panose="020B0502040204020203" pitchFamily="34" charset="0"/>
            </a:endParaRPr>
          </a:p>
          <a:p>
            <a:pPr marL="285750" indent="-285750">
              <a:spcAft>
                <a:spcPts val="1200"/>
              </a:spcAft>
              <a:buClr>
                <a:schemeClr val="tx1">
                  <a:lumMod val="95000"/>
                  <a:lumOff val="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400" b="1" u="sng" dirty="0">
                <a:solidFill>
                  <a:srgbClr val="F9A40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https://r4ds.had.co.nz/workflow-basics.html</a:t>
            </a:r>
            <a:endParaRPr lang="en-CA" sz="2400" b="1" u="sng" dirty="0">
              <a:solidFill>
                <a:srgbClr val="F9A4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spcAft>
                <a:spcPts val="1200"/>
              </a:spcAft>
              <a:buClr>
                <a:schemeClr val="tx1">
                  <a:lumMod val="95000"/>
                  <a:lumOff val="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400" b="1" u="sng" dirty="0">
                <a:solidFill>
                  <a:srgbClr val="F9A40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https://geocompr.robinlovelace.net/adv-map.html</a:t>
            </a:r>
            <a:endParaRPr lang="en-US" sz="2400" b="1" dirty="0">
              <a:solidFill>
                <a:srgbClr val="F9A4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spcAft>
                <a:spcPts val="1200"/>
              </a:spcAft>
              <a:buClr>
                <a:schemeClr val="tx1">
                  <a:lumMod val="95000"/>
                  <a:lumOff val="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400" b="1" u="sng" dirty="0">
                <a:solidFill>
                  <a:srgbClr val="F9A40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https://www12.statcan.gc.ca/census-recensement/2011/geo/map-carte/ref/thematicmaps-cartesthematiques-index-eng.cfm</a:t>
            </a:r>
            <a:endParaRPr lang="en-CA" sz="2400" b="1" u="sng" dirty="0">
              <a:solidFill>
                <a:srgbClr val="F9A4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spcAft>
                <a:spcPts val="1200"/>
              </a:spcAft>
              <a:buClr>
                <a:schemeClr val="tx1">
                  <a:lumMod val="95000"/>
                  <a:lumOff val="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9A40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https://timogrossenbacher.ch/2019/04/bivariate-maps-with-ggplot2-and-sf/</a:t>
            </a:r>
            <a:endParaRPr lang="en-US" sz="2400" b="1" dirty="0">
              <a:solidFill>
                <a:srgbClr val="F9A4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22793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87A02-74BF-42CF-9953-FFCC3175C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pPr algn="l"/>
            <a:r>
              <a:rPr lang="en-CA" b="1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Geospatial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EDA66-69B6-4C22-A339-297BF7FF2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340768"/>
            <a:ext cx="3816424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CA" sz="2400" b="1" dirty="0">
                <a:solidFill>
                  <a:srgbClr val="99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Geospatial features are digitized geospatial representations</a:t>
            </a:r>
          </a:p>
          <a:p>
            <a:pPr marL="0" indent="0">
              <a:buNone/>
            </a:pPr>
            <a:endParaRPr lang="en-CA" sz="2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CA" sz="2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These features can be </a:t>
            </a:r>
            <a:r>
              <a:rPr lang="en-CA" sz="2400" b="1" dirty="0">
                <a:solidFill>
                  <a:srgbClr val="99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discrete</a:t>
            </a:r>
            <a:r>
              <a:rPr lang="en-CA" sz="2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(e.g., buildings and roads)</a:t>
            </a:r>
            <a:r>
              <a:rPr lang="en-CA" sz="2400" b="1" dirty="0">
                <a:solidFill>
                  <a:srgbClr val="24A89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2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 </a:t>
            </a:r>
            <a:r>
              <a:rPr lang="en-CA" sz="2400" b="1" dirty="0">
                <a:solidFill>
                  <a:srgbClr val="99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continuous</a:t>
            </a:r>
            <a:r>
              <a:rPr lang="en-CA" sz="2400" b="1" dirty="0">
                <a:solidFill>
                  <a:srgbClr val="24A89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2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(e.g., pollution, elevation)</a:t>
            </a:r>
          </a:p>
          <a:p>
            <a:pPr marL="0" indent="0">
              <a:buNone/>
            </a:pPr>
            <a:endParaRPr lang="en-CA" sz="2400" b="1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CA" sz="2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Two geospatial data models: </a:t>
            </a:r>
            <a:r>
              <a:rPr lang="en-CA" sz="2400" b="1" dirty="0">
                <a:solidFill>
                  <a:srgbClr val="99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vector</a:t>
            </a:r>
            <a:r>
              <a:rPr lang="en-CA" sz="2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CA" sz="2400" b="1" dirty="0">
                <a:solidFill>
                  <a:srgbClr val="99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raster</a:t>
            </a:r>
          </a:p>
          <a:p>
            <a:pPr marL="0" indent="0">
              <a:buNone/>
            </a:pPr>
            <a:endParaRPr lang="en-CA" sz="2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hlinkClick r:id="rId3"/>
            <a:extLst>
              <a:ext uri="{FF2B5EF4-FFF2-40B4-BE49-F238E27FC236}">
                <a16:creationId xmlns:a16="http://schemas.microsoft.com/office/drawing/2014/main" id="{D92980C7-6807-4759-808F-31D721423A88}"/>
              </a:ext>
            </a:extLst>
          </p:cNvPr>
          <p:cNvSpPr txBox="1"/>
          <p:nvPr/>
        </p:nvSpPr>
        <p:spPr>
          <a:xfrm>
            <a:off x="8172400" y="6493942"/>
            <a:ext cx="971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132856"/>
            <a:ext cx="4409164" cy="326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82026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pPr algn="l"/>
            <a:r>
              <a:rPr lang="en-CA" b="1" dirty="0">
                <a:latin typeface="Segoe UI" panose="020B0502040204020203" pitchFamily="34" charset="0"/>
                <a:cs typeface="Segoe UI" panose="020B0502040204020203" pitchFamily="34" charset="0"/>
              </a:rPr>
              <a:t>Citations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210AAA-10FF-4043-9E7C-CB6CC680C134}"/>
              </a:ext>
            </a:extLst>
          </p:cNvPr>
          <p:cNvSpPr txBox="1"/>
          <p:nvPr/>
        </p:nvSpPr>
        <p:spPr>
          <a:xfrm>
            <a:off x="467544" y="1052736"/>
            <a:ext cx="8003232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CA" sz="20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Brewer, Cynthia A. and Linda Pickle. 2002. “Evaluation of Methods for Classifying Epidemiological Data on Choropleth Maps in Series.” Annals of the Association of American Geographers, 92(4), 662-681. </a:t>
            </a:r>
            <a:r>
              <a:rPr lang="en-CA" sz="2000" b="1" dirty="0">
                <a:latin typeface="Segoe UI" panose="020B0502040204020203" pitchFamily="34" charset="0"/>
                <a:ea typeface="+mn-lt"/>
                <a:cs typeface="Segoe UI" panose="020B0502040204020203" pitchFamily="34" charset="0"/>
                <a:hlinkClick r:id="rId3"/>
              </a:rPr>
              <a:t>http://www.personal.psu.edu/cab38/Brewer_Annals.pdf</a:t>
            </a:r>
            <a:endParaRPr lang="en-CA" sz="2000" b="1" dirty="0">
              <a:latin typeface="Segoe UI" panose="020B0502040204020203" pitchFamily="34" charset="0"/>
              <a:ea typeface="+mn-lt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000" dirty="0">
              <a:latin typeface="Segoe UI" panose="020B0502040204020203" pitchFamily="34" charset="0"/>
              <a:ea typeface="+mn-lt"/>
              <a:cs typeface="Segoe UI" panose="020B0502040204020203" pitchFamily="34" charset="0"/>
            </a:endParaRPr>
          </a:p>
          <a:p>
            <a:r>
              <a:rPr lang="en-CA" sz="20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 Smith, Michael J., Michael F Goodchild, Paul A Longley. </a:t>
            </a:r>
            <a:r>
              <a:rPr lang="en-CA" sz="2000" i="1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Geospatial Analysis: A Comprehensive Guide to Principles Techniques and Software </a:t>
            </a:r>
            <a:r>
              <a:rPr lang="en-CA" sz="20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Tools. 2018. </a:t>
            </a:r>
            <a:r>
              <a:rPr lang="en-CA" sz="2000" b="1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www.spatialanalysisonline.com/HTML</a:t>
            </a:r>
            <a:endParaRPr lang="en-CA" sz="2000" b="1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CA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CA" sz="2000" dirty="0">
                <a:latin typeface="Segoe UI" panose="020B0502040204020203" pitchFamily="34" charset="0"/>
                <a:cs typeface="Segoe UI" panose="020B0502040204020203" pitchFamily="34" charset="0"/>
              </a:rPr>
              <a:t>Jenks, G. F., </a:t>
            </a:r>
            <a:r>
              <a:rPr lang="en-CA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Caspall</a:t>
            </a:r>
            <a:r>
              <a:rPr lang="en-CA" sz="2000" dirty="0">
                <a:latin typeface="Segoe UI" panose="020B0502040204020203" pitchFamily="34" charset="0"/>
                <a:cs typeface="Segoe UI" panose="020B0502040204020203" pitchFamily="34" charset="0"/>
              </a:rPr>
              <a:t>, F. C., 1971. "Error on </a:t>
            </a:r>
            <a:r>
              <a:rPr lang="en-CA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choroplethic</a:t>
            </a:r>
            <a:r>
              <a:rPr lang="en-CA" sz="2000" dirty="0">
                <a:latin typeface="Segoe UI" panose="020B0502040204020203" pitchFamily="34" charset="0"/>
                <a:cs typeface="Segoe UI" panose="020B0502040204020203" pitchFamily="34" charset="0"/>
              </a:rPr>
              <a:t> maps: definition, measurement, reduction". Annals, Association of American Geographers, 61 (2), 217-244</a:t>
            </a:r>
            <a:endParaRPr lang="en-CA" sz="20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CA" sz="20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CA" sz="2000" dirty="0" err="1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Monmonier</a:t>
            </a:r>
            <a:r>
              <a:rPr lang="en-CA" sz="20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, Mark. </a:t>
            </a:r>
            <a:r>
              <a:rPr lang="en-CA" sz="2000" i="1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How to Lie with Maps</a:t>
            </a:r>
            <a:r>
              <a:rPr lang="en-CA" sz="20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. University of Chicago Press. 2018. </a:t>
            </a:r>
            <a:endParaRPr lang="en-CA" sz="20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713608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B6524-618D-451D-8CF3-F337C58A4E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</a:extLst>
          </a:blip>
          <a:srcRect l="24716" t="59450" r="22322" b="2750"/>
          <a:stretch/>
        </p:blipFill>
        <p:spPr>
          <a:xfrm>
            <a:off x="372184" y="0"/>
            <a:ext cx="8399627" cy="6719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DED789-9E4C-41DA-9847-B717CC263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402" y="2857500"/>
            <a:ext cx="9144000" cy="1143000"/>
          </a:xfrm>
        </p:spPr>
        <p:txBody>
          <a:bodyPr>
            <a:noAutofit/>
          </a:bodyPr>
          <a:lstStyle/>
          <a:p>
            <a:r>
              <a:rPr lang="en-CA" sz="4800" b="1" dirty="0">
                <a:solidFill>
                  <a:schemeClr val="bg1"/>
                </a:solidFill>
                <a:highlight>
                  <a:srgbClr val="9966FF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Appendix</a:t>
            </a:r>
            <a:endParaRPr lang="en-CA" sz="4000" b="1" dirty="0">
              <a:solidFill>
                <a:schemeClr val="bg1"/>
              </a:solidFill>
              <a:highlight>
                <a:srgbClr val="9966FF"/>
              </a:highligh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F482CFF-8877-4E28-B967-37CCBAFF7DE7}"/>
              </a:ext>
            </a:extLst>
          </p:cNvPr>
          <p:cNvSpPr txBox="1">
            <a:spLocks/>
          </p:cNvSpPr>
          <p:nvPr/>
        </p:nvSpPr>
        <p:spPr>
          <a:xfrm>
            <a:off x="0" y="5244244"/>
            <a:ext cx="914400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A" sz="2400" dirty="0">
                <a:solidFill>
                  <a:schemeClr val="bg2">
                    <a:lumMod val="10000"/>
                  </a:schemeClr>
                </a:solidFill>
                <a:latin typeface="Bahnschrift SemiBold" panose="020B0502040204020203" pitchFamily="34" charset="0"/>
                <a:cs typeface="Leelawadee" panose="020B0502040204020203" pitchFamily="34" charset="-34"/>
              </a:rPr>
              <a:t>			</a:t>
            </a:r>
          </a:p>
          <a:p>
            <a:pPr algn="r"/>
            <a:r>
              <a:rPr lang="en-CA" sz="2400" dirty="0">
                <a:solidFill>
                  <a:schemeClr val="bg2">
                    <a:lumMod val="10000"/>
                  </a:schemeClr>
                </a:solidFill>
                <a:latin typeface="Bahnschrift SemiBold" panose="020B0502040204020203" pitchFamily="34" charset="0"/>
                <a:cs typeface="Leelawadee" panose="020B0502040204020203" pitchFamily="34" charset="-34"/>
              </a:rPr>
              <a:t>	</a:t>
            </a:r>
          </a:p>
          <a:p>
            <a:pPr algn="r"/>
            <a:r>
              <a:rPr lang="en-CA" sz="2400" dirty="0">
                <a:solidFill>
                  <a:schemeClr val="bg2">
                    <a:lumMod val="10000"/>
                  </a:schemeClr>
                </a:solidFill>
                <a:latin typeface="Bahnschrift SemiBold" panose="020B0502040204020203" pitchFamily="34" charset="0"/>
                <a:cs typeface="Leelawadee" panose="020B0502040204020203" pitchFamily="34" charset="-34"/>
              </a:rPr>
              <a:t>	</a:t>
            </a:r>
            <a:r>
              <a:rPr lang="en-CA" sz="2200" dirty="0">
                <a:solidFill>
                  <a:schemeClr val="bg2">
                    <a:lumMod val="10000"/>
                  </a:schemeClr>
                </a:solidFill>
                <a:latin typeface="Bahnschrift SemiBold" panose="020B0502040204020203" pitchFamily="34" charset="0"/>
                <a:cs typeface="Leelawadee" panose="020B0502040204020203" pitchFamily="34" charset="-34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428960707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7258" y="1179904"/>
            <a:ext cx="8502027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>
                <a:solidFill>
                  <a:srgbClr val="99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Open source </a:t>
            </a:r>
            <a:r>
              <a:rPr lang="en-CA" sz="2800" dirty="0">
                <a:latin typeface="Segoe UI" panose="020B0502040204020203" pitchFamily="34" charset="0"/>
                <a:cs typeface="Segoe UI" panose="020B0502040204020203" pitchFamily="34" charset="0"/>
              </a:rPr>
              <a:t>interpreted language and environment for data handling, storage, analysis and graphics </a:t>
            </a:r>
          </a:p>
          <a:p>
            <a:endParaRPr lang="en-CA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CA" sz="2800" dirty="0">
                <a:latin typeface="Segoe UI" panose="020B0502040204020203" pitchFamily="34" charset="0"/>
                <a:cs typeface="Segoe UI" panose="020B0502040204020203" pitchFamily="34" charset="0"/>
              </a:rPr>
              <a:t>Users leverage existing </a:t>
            </a:r>
            <a:r>
              <a:rPr lang="en-CA" sz="2800" b="1" dirty="0">
                <a:solidFill>
                  <a:srgbClr val="99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packages</a:t>
            </a:r>
            <a:r>
              <a:rPr lang="en-CA" sz="2800" dirty="0">
                <a:latin typeface="Segoe UI" panose="020B0502040204020203" pitchFamily="34" charset="0"/>
                <a:cs typeface="Segoe UI" panose="020B0502040204020203" pitchFamily="34" charset="0"/>
              </a:rPr>
              <a:t> within the Comprehensive R Archive Network (</a:t>
            </a:r>
            <a:r>
              <a:rPr lang="en-CA" sz="2800" b="1" dirty="0">
                <a:solidFill>
                  <a:srgbClr val="99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CRAN</a:t>
            </a:r>
            <a:r>
              <a:rPr lang="en-CA" sz="2800" dirty="0">
                <a:latin typeface="Segoe UI" panose="020B0502040204020203" pitchFamily="34" charset="0"/>
                <a:cs typeface="Segoe UI" panose="020B0502040204020203" pitchFamily="34" charset="0"/>
              </a:rPr>
              <a:t>) and can contribute to, or develop their own, packages</a:t>
            </a:r>
          </a:p>
          <a:p>
            <a:endParaRPr lang="en-CA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CA" sz="2800" dirty="0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CA" sz="2800" b="1" dirty="0">
                <a:solidFill>
                  <a:srgbClr val="99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 environment</a:t>
            </a:r>
            <a:r>
              <a:rPr lang="en-CA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2800" dirty="0">
                <a:latin typeface="Segoe UI" panose="020B0502040204020203" pitchFamily="34" charset="0"/>
                <a:cs typeface="Segoe UI" panose="020B0502040204020203" pitchFamily="34" charset="0"/>
              </a:rPr>
              <a:t>supports the entire data science/analysis workflow, from data collection to visualization/communication</a:t>
            </a:r>
          </a:p>
          <a:p>
            <a:endParaRPr lang="en-CA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CA" sz="2000" b="1" dirty="0">
                <a:solidFill>
                  <a:srgbClr val="F9A40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</a:t>
            </a:r>
            <a:endParaRPr lang="en-CA" sz="2000" b="1" dirty="0">
              <a:solidFill>
                <a:srgbClr val="F9A4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CA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-13026"/>
            <a:ext cx="8229600" cy="1143000"/>
          </a:xfrm>
        </p:spPr>
        <p:txBody>
          <a:bodyPr/>
          <a:lstStyle/>
          <a:p>
            <a:pPr algn="l"/>
            <a:r>
              <a:rPr lang="en-CA" b="1" dirty="0">
                <a:latin typeface="Segoe UI" panose="020B0502040204020203" pitchFamily="34" charset="0"/>
                <a:cs typeface="Segoe UI" panose="020B0502040204020203" pitchFamily="34" charset="0"/>
              </a:rPr>
              <a:t>What is R?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47259" y="26408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CA" b="1" dirty="0">
              <a:latin typeface="Bahnschrift SemiBold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227932076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-13026"/>
            <a:ext cx="8229600" cy="1143000"/>
          </a:xfrm>
        </p:spPr>
        <p:txBody>
          <a:bodyPr/>
          <a:lstStyle/>
          <a:p>
            <a:pPr algn="l"/>
            <a:r>
              <a:rPr lang="en-CA" b="1" dirty="0">
                <a:latin typeface="Segoe UI" panose="020B0502040204020203" pitchFamily="34" charset="0"/>
                <a:cs typeface="Segoe UI" panose="020B0502040204020203" pitchFamily="34" charset="0"/>
              </a:rPr>
              <a:t>What is RStudio?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5536" y="1484198"/>
            <a:ext cx="7969157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Segoe UI" panose="020B0502040204020203" pitchFamily="34" charset="0"/>
                <a:cs typeface="Segoe UI" panose="020B0502040204020203" pitchFamily="34" charset="0"/>
              </a:rPr>
              <a:t>Most popular Integrated Development Environment (IDE) for R</a:t>
            </a:r>
          </a:p>
          <a:p>
            <a:endParaRPr lang="en-CA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CA" sz="2800" dirty="0">
                <a:latin typeface="Segoe UI" panose="020B0502040204020203" pitchFamily="34" charset="0"/>
                <a:cs typeface="Segoe UI" panose="020B0502040204020203" pitchFamily="34" charset="0"/>
              </a:rPr>
              <a:t>Available in two editions: RStudio Desktop and R Studio Server</a:t>
            </a:r>
          </a:p>
          <a:p>
            <a:endParaRPr lang="en-CA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CA" sz="2800" dirty="0">
                <a:latin typeface="Segoe UI" panose="020B0502040204020203" pitchFamily="34" charset="0"/>
                <a:cs typeface="Segoe UI" panose="020B0502040204020203" pitchFamily="34" charset="0"/>
              </a:rPr>
              <a:t>Runs on Windows, Mac and Linux</a:t>
            </a:r>
          </a:p>
          <a:p>
            <a:endParaRPr lang="en-CA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CA" sz="2800" dirty="0">
                <a:latin typeface="Segoe UI" panose="020B0502040204020203" pitchFamily="34" charset="0"/>
                <a:cs typeface="Segoe UI" panose="020B0502040204020203" pitchFamily="34" charset="0"/>
              </a:rPr>
              <a:t>Newest version (v1.2.1335) have support for Python and D3</a:t>
            </a:r>
          </a:p>
          <a:p>
            <a:endParaRPr lang="en-CA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CA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CA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47259" y="26408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CA" b="1" dirty="0">
              <a:latin typeface="Bahnschrift SemiBold" panose="020B0502040204020203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0C8106-76EE-46EF-9DD0-1655626E12BE}"/>
              </a:ext>
            </a:extLst>
          </p:cNvPr>
          <p:cNvSpPr/>
          <p:nvPr/>
        </p:nvSpPr>
        <p:spPr>
          <a:xfrm>
            <a:off x="395536" y="6093296"/>
            <a:ext cx="32528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000" b="1" dirty="0">
                <a:latin typeface="AvenirNextforSAS" panose="020B0503020202020204"/>
                <a:hlinkClick r:id="rId3"/>
              </a:rPr>
              <a:t>https://www.rstudio.com/</a:t>
            </a:r>
            <a:endParaRPr lang="en-CA" sz="2000" b="1" dirty="0">
              <a:latin typeface="AvenirNextforSAS" panose="020B0503020202020204"/>
            </a:endParaRPr>
          </a:p>
          <a:p>
            <a:endParaRPr lang="en-CA" sz="2000" b="1" dirty="0">
              <a:latin typeface="AvenirNextforSAS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589752755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3674"/>
            <a:ext cx="8229600" cy="1143000"/>
          </a:xfrm>
        </p:spPr>
        <p:txBody>
          <a:bodyPr/>
          <a:lstStyle/>
          <a:p>
            <a:pPr algn="l"/>
            <a:r>
              <a:rPr lang="en-CA" b="1" dirty="0" err="1">
                <a:latin typeface="Segoe UI" panose="020B0502040204020203" pitchFamily="34" charset="0"/>
                <a:cs typeface="Segoe UI" panose="020B0502040204020203" pitchFamily="34" charset="0"/>
              </a:rPr>
              <a:t>RStudio</a:t>
            </a:r>
            <a:r>
              <a:rPr lang="en-CA" b="1" dirty="0">
                <a:latin typeface="Segoe UI" panose="020B0502040204020203" pitchFamily="34" charset="0"/>
                <a:cs typeface="Segoe UI" panose="020B0502040204020203" pitchFamily="34" charset="0"/>
              </a:rPr>
              <a:t> User Interface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2"/>
          <a:stretch/>
        </p:blipFill>
        <p:spPr>
          <a:xfrm>
            <a:off x="346009" y="1400745"/>
            <a:ext cx="8474463" cy="462054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2872" y="2200910"/>
            <a:ext cx="2287065" cy="45679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CA" sz="2000" dirty="0">
                <a:solidFill>
                  <a:srgbClr val="24A89B"/>
                </a:solidFill>
                <a:latin typeface="AvenirNextforSAS" panose="020B0503020202020204" pitchFamily="34" charset="0"/>
              </a:rPr>
              <a:t>Top Left </a:t>
            </a:r>
            <a:r>
              <a:rPr lang="en-CA" sz="2000" dirty="0">
                <a:latin typeface="AvenirNextforSAS" panose="020B0503020202020204" pitchFamily="34" charset="0"/>
              </a:rPr>
              <a:t>- A script window (tabbed so you can load several)</a:t>
            </a:r>
          </a:p>
          <a:p>
            <a:pPr marL="0" indent="0">
              <a:buNone/>
            </a:pP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22972239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53E88D6-8CBD-460E-872A-0D8187E04C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1"/>
          <a:stretch/>
        </p:blipFill>
        <p:spPr>
          <a:xfrm>
            <a:off x="652845" y="2708920"/>
            <a:ext cx="8311643" cy="30447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B9C90D-033F-4735-A7E4-743CEBACA4B0}"/>
              </a:ext>
            </a:extLst>
          </p:cNvPr>
          <p:cNvSpPr/>
          <p:nvPr/>
        </p:nvSpPr>
        <p:spPr>
          <a:xfrm>
            <a:off x="0" y="6469133"/>
            <a:ext cx="8802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>
                <a:solidFill>
                  <a:srgbClr val="F9A400"/>
                </a:solidFill>
                <a:latin typeface="AvenirNextforSAS" panose="020B0503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https://www.r-spatial.org/r/2016/02/15/simple-features-for-r.html</a:t>
            </a:r>
            <a:endParaRPr lang="en-CA" b="1" dirty="0">
              <a:solidFill>
                <a:srgbClr val="F9A400"/>
              </a:solidFill>
              <a:latin typeface="AvenirNextforSAS" panose="020B0503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F7877CE-0BCE-497B-816F-8AB1A5A000D6}"/>
              </a:ext>
            </a:extLst>
          </p:cNvPr>
          <p:cNvSpPr txBox="1">
            <a:spLocks/>
          </p:cNvSpPr>
          <p:nvPr/>
        </p:nvSpPr>
        <p:spPr>
          <a:xfrm>
            <a:off x="395536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Well-Known Text (open)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A32242-8099-427A-9970-9BFA729FCB1E}"/>
              </a:ext>
            </a:extLst>
          </p:cNvPr>
          <p:cNvSpPr/>
          <p:nvPr/>
        </p:nvSpPr>
        <p:spPr>
          <a:xfrm>
            <a:off x="179512" y="4941168"/>
            <a:ext cx="249164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CA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 simple features (sf)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8A5CDB-2994-428F-9143-9CC4AE7334C2}"/>
              </a:ext>
            </a:extLst>
          </p:cNvPr>
          <p:cNvCxnSpPr>
            <a:cxnSpLocks/>
          </p:cNvCxnSpPr>
          <p:nvPr/>
        </p:nvCxnSpPr>
        <p:spPr>
          <a:xfrm flipV="1">
            <a:off x="323528" y="4093659"/>
            <a:ext cx="216025" cy="705905"/>
          </a:xfrm>
          <a:prstGeom prst="straightConnector1">
            <a:avLst/>
          </a:prstGeom>
          <a:ln w="38100">
            <a:solidFill>
              <a:srgbClr val="99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67230" y="1306649"/>
            <a:ext cx="7416823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CA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Text markup language that stores vector geometry</a:t>
            </a:r>
          </a:p>
          <a:p>
            <a:pPr>
              <a:spcAft>
                <a:spcPts val="1800"/>
              </a:spcAft>
            </a:pPr>
            <a:r>
              <a:rPr lang="en-CA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Well-Known Binary (WKB) is used to transform this information in databases</a:t>
            </a:r>
          </a:p>
        </p:txBody>
      </p:sp>
    </p:spTree>
    <p:extLst>
      <p:ext uri="{BB962C8B-B14F-4D97-AF65-F5344CB8AC3E}">
        <p14:creationId xmlns:p14="http://schemas.microsoft.com/office/powerpoint/2010/main" val="31661742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text&#10;&#10;Description automatically generated">
            <a:extLst>
              <a:ext uri="{FF2B5EF4-FFF2-40B4-BE49-F238E27FC236}">
                <a16:creationId xmlns:a16="http://schemas.microsoft.com/office/drawing/2014/main" id="{62E9B903-C70F-4825-9362-8E0092CCD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55516"/>
            <a:ext cx="8103016" cy="478179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CD4C0E9-31B5-4441-8FC9-4F1B46DE1C65}"/>
              </a:ext>
            </a:extLst>
          </p:cNvPr>
          <p:cNvSpPr/>
          <p:nvPr/>
        </p:nvSpPr>
        <p:spPr>
          <a:xfrm>
            <a:off x="0" y="6482604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b="1" dirty="0">
                <a:solidFill>
                  <a:srgbClr val="FFC000"/>
                </a:solidFill>
                <a:latin typeface="AvenirNextforSAS" panose="020B0503020202020204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https://developers.google.com/kml/documentation/kml_tut</a:t>
            </a:r>
            <a:endParaRPr lang="en-CA" b="1" dirty="0">
              <a:solidFill>
                <a:srgbClr val="FFC000"/>
              </a:solidFill>
              <a:latin typeface="AvenirNextforSAS" panose="020B0503020202020204"/>
            </a:endParaRPr>
          </a:p>
          <a:p>
            <a:pPr algn="ctr"/>
            <a:endParaRPr lang="en-CA" b="1" dirty="0">
              <a:solidFill>
                <a:srgbClr val="FFC000"/>
              </a:solidFill>
              <a:latin typeface="AvenirNextforSAS" panose="020B0503020202020204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486D28E-F324-4EC2-8D59-A3C5665FB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116"/>
            <a:ext cx="8229600" cy="1143000"/>
          </a:xfrm>
        </p:spPr>
        <p:txBody>
          <a:bodyPr/>
          <a:lstStyle/>
          <a:p>
            <a:pPr algn="l"/>
            <a:r>
              <a:rPr lang="en-CA" b="1" dirty="0">
                <a:latin typeface="Segoe UI" panose="020B0502040204020203" pitchFamily="34" charset="0"/>
                <a:cs typeface="Segoe UI" panose="020B0502040204020203" pitchFamily="34" charset="0"/>
              </a:rPr>
              <a:t>KML (Google)</a:t>
            </a:r>
          </a:p>
        </p:txBody>
      </p:sp>
      <p:pic>
        <p:nvPicPr>
          <p:cNvPr id="13" name="Picture 12" descr="Graphic Element-06" title="Graphic Element-06">
            <a:extLst>
              <a:ext uri="{FF2B5EF4-FFF2-40B4-BE49-F238E27FC236}">
                <a16:creationId xmlns:a16="http://schemas.microsoft.com/office/drawing/2014/main" id="{34BC01BC-8690-4558-B74E-366AF478D4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072" y="26292"/>
            <a:ext cx="1514810" cy="1213079"/>
          </a:xfrm>
          <a:prstGeom prst="rect">
            <a:avLst/>
          </a:prstGeom>
        </p:spPr>
      </p:pic>
      <p:pic>
        <p:nvPicPr>
          <p:cNvPr id="14" name="Picture 13" descr="Graphic Element-05" title="Graphic Element-05">
            <a:extLst>
              <a:ext uri="{FF2B5EF4-FFF2-40B4-BE49-F238E27FC236}">
                <a16:creationId xmlns:a16="http://schemas.microsoft.com/office/drawing/2014/main" id="{4B6D2821-E934-43A1-BE91-A4D785F5B2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3575">
            <a:off x="7638937" y="367793"/>
            <a:ext cx="1297079" cy="1631279"/>
          </a:xfrm>
          <a:prstGeom prst="rect">
            <a:avLst/>
          </a:prstGeom>
        </p:spPr>
      </p:pic>
      <p:pic>
        <p:nvPicPr>
          <p:cNvPr id="17" name="Picture 16" descr="Graphic Element-05" title="Graphic Element-05">
            <a:extLst>
              <a:ext uri="{FF2B5EF4-FFF2-40B4-BE49-F238E27FC236}">
                <a16:creationId xmlns:a16="http://schemas.microsoft.com/office/drawing/2014/main" id="{87FABFEB-0E64-4599-9E4B-AA8E4362DC3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3575">
            <a:off x="6754455" y="1855037"/>
            <a:ext cx="1297079" cy="163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087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486D28E-F324-4EC2-8D59-A3C5665FB601}"/>
              </a:ext>
            </a:extLst>
          </p:cNvPr>
          <p:cNvSpPr txBox="1">
            <a:spLocks/>
          </p:cNvSpPr>
          <p:nvPr/>
        </p:nvSpPr>
        <p:spPr>
          <a:xfrm>
            <a:off x="457200" y="2011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b="1" dirty="0" err="1">
                <a:latin typeface="Segoe UI" panose="020B0502040204020203" pitchFamily="34" charset="0"/>
                <a:cs typeface="Segoe UI" panose="020B0502040204020203" pitchFamily="34" charset="0"/>
              </a:rPr>
              <a:t>GeoPackages</a:t>
            </a:r>
            <a:r>
              <a:rPr lang="en-CA" b="1" dirty="0">
                <a:latin typeface="Segoe UI" panose="020B0502040204020203" pitchFamily="34" charset="0"/>
                <a:cs typeface="Segoe UI" panose="020B0502040204020203" pitchFamily="34" charset="0"/>
              </a:rPr>
              <a:t> (open)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42D2ED-F72A-41A3-83BD-FC2FCBA731E6}"/>
              </a:ext>
            </a:extLst>
          </p:cNvPr>
          <p:cNvSpPr/>
          <p:nvPr/>
        </p:nvSpPr>
        <p:spPr>
          <a:xfrm>
            <a:off x="467544" y="1196752"/>
            <a:ext cx="7992888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CA" sz="28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Fairly new format for geospatial data (2014)</a:t>
            </a:r>
          </a:p>
          <a:p>
            <a:pPr>
              <a:spcAft>
                <a:spcPts val="1800"/>
              </a:spcAft>
            </a:pPr>
            <a:r>
              <a:rPr lang="en-CA" sz="28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Stores geospatial information in a SQLite database: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Vector features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Imagery/Raster </a:t>
            </a:r>
            <a:r>
              <a:rPr lang="en-CA" sz="28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tilesets</a:t>
            </a:r>
            <a:endParaRPr lang="en-CA" sz="28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Attribute information</a:t>
            </a:r>
          </a:p>
          <a:p>
            <a:pPr>
              <a:spcAft>
                <a:spcPts val="1800"/>
              </a:spcAft>
            </a:pPr>
            <a:r>
              <a:rPr lang="en-CA" sz="28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The </a:t>
            </a:r>
            <a:r>
              <a:rPr lang="en-CA" sz="28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GeoPackage</a:t>
            </a:r>
            <a:r>
              <a:rPr lang="en-CA" sz="28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Encoding Standard defines the schema</a:t>
            </a:r>
          </a:p>
        </p:txBody>
      </p:sp>
      <p:sp>
        <p:nvSpPr>
          <p:cNvPr id="6" name="Rectangle 5"/>
          <p:cNvSpPr/>
          <p:nvPr/>
        </p:nvSpPr>
        <p:spPr>
          <a:xfrm>
            <a:off x="29592" y="6488668"/>
            <a:ext cx="9114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b="1" dirty="0">
                <a:solidFill>
                  <a:srgbClr val="FFC000"/>
                </a:solidFill>
                <a:latin typeface="AvenirNextforSAS" panose="020B0503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https://www.geopackage.org/</a:t>
            </a:r>
            <a:endParaRPr lang="en-CA" b="1" dirty="0">
              <a:solidFill>
                <a:srgbClr val="FFC000"/>
              </a:solidFill>
              <a:latin typeface="AvenirNextforSAS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325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1BBEDA66-69B6-4C22-A339-297BF7FF2882}"/>
              </a:ext>
            </a:extLst>
          </p:cNvPr>
          <p:cNvSpPr txBox="1">
            <a:spLocks/>
          </p:cNvSpPr>
          <p:nvPr/>
        </p:nvSpPr>
        <p:spPr>
          <a:xfrm>
            <a:off x="313185" y="1340769"/>
            <a:ext cx="8383960" cy="565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Geometry: the </a:t>
            </a:r>
            <a:r>
              <a:rPr lang="en-CA" sz="2400" b="1" dirty="0">
                <a:solidFill>
                  <a:srgbClr val="99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shape</a:t>
            </a:r>
            <a:r>
              <a:rPr lang="en-CA" sz="2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the vector object </a:t>
            </a:r>
          </a:p>
          <a:p>
            <a:endParaRPr lang="en-CA" sz="2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CA" sz="2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BBEDA66-69B6-4C22-A339-297BF7FF2882}"/>
              </a:ext>
            </a:extLst>
          </p:cNvPr>
          <p:cNvSpPr txBox="1">
            <a:spLocks/>
          </p:cNvSpPr>
          <p:nvPr/>
        </p:nvSpPr>
        <p:spPr>
          <a:xfrm>
            <a:off x="313184" y="4293096"/>
            <a:ext cx="8383960" cy="18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CA" sz="2400" b="1" dirty="0">
                <a:solidFill>
                  <a:srgbClr val="99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Location</a:t>
            </a:r>
            <a:r>
              <a:rPr lang="en-CA" sz="2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coordinate system (longitude, latitude)</a:t>
            </a:r>
          </a:p>
          <a:p>
            <a:pPr marL="0" indent="0">
              <a:buNone/>
            </a:pPr>
            <a:endParaRPr lang="en-CA" sz="2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CA" sz="2400" b="1" dirty="0">
                <a:solidFill>
                  <a:srgbClr val="99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Attributes</a:t>
            </a:r>
            <a:r>
              <a:rPr lang="en-CA" sz="2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variables/fields associated with a feature</a:t>
            </a:r>
          </a:p>
          <a:p>
            <a:r>
              <a:rPr lang="en-CA" sz="2400" b="1" dirty="0">
                <a:solidFill>
                  <a:srgbClr val="99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Style</a:t>
            </a:r>
            <a:r>
              <a:rPr lang="en-CA" sz="2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color, form, outline, size, pattern, lightness </a:t>
            </a:r>
          </a:p>
          <a:p>
            <a:endParaRPr lang="en-CA" sz="2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72" y="2276872"/>
            <a:ext cx="8229600" cy="15006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4A34CE-55DD-46CD-BE79-795AC5B83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184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CA" b="1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Vector Model Components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DE0BC8-3A07-4D66-B449-31A8D11E63AB}"/>
              </a:ext>
            </a:extLst>
          </p:cNvPr>
          <p:cNvSpPr txBox="1"/>
          <p:nvPr/>
        </p:nvSpPr>
        <p:spPr>
          <a:xfrm>
            <a:off x="942006" y="2898867"/>
            <a:ext cx="172819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(x, y)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3444F5-9D50-4487-A6CD-F5207D2C5419}"/>
              </a:ext>
            </a:extLst>
          </p:cNvPr>
          <p:cNvSpPr txBox="1"/>
          <p:nvPr/>
        </p:nvSpPr>
        <p:spPr>
          <a:xfrm>
            <a:off x="3563888" y="2322077"/>
            <a:ext cx="172819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CA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r>
              <a:rPr lang="en-CA" baseline="-250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CA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r>
              <a:rPr lang="en-CA" baseline="-250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D1F7E7-BA96-4656-8785-B98306BF8586}"/>
              </a:ext>
            </a:extLst>
          </p:cNvPr>
          <p:cNvSpPr txBox="1"/>
          <p:nvPr/>
        </p:nvSpPr>
        <p:spPr>
          <a:xfrm>
            <a:off x="5014392" y="3267037"/>
            <a:ext cx="172819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(x</a:t>
            </a:r>
            <a:r>
              <a:rPr lang="en-CA" baseline="-250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y</a:t>
            </a:r>
            <a:r>
              <a:rPr lang="en-CA" baseline="-250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A86630-1F39-4A88-861F-199DF36C73B9}"/>
              </a:ext>
            </a:extLst>
          </p:cNvPr>
          <p:cNvSpPr txBox="1"/>
          <p:nvPr/>
        </p:nvSpPr>
        <p:spPr>
          <a:xfrm>
            <a:off x="5562537" y="3789040"/>
            <a:ext cx="318592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(x</a:t>
            </a:r>
            <a:r>
              <a:rPr lang="en-CA" baseline="-250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y</a:t>
            </a:r>
            <a:r>
              <a:rPr lang="en-CA" baseline="-250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,x</a:t>
            </a:r>
            <a:r>
              <a:rPr lang="en-CA" baseline="-250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,y</a:t>
            </a:r>
            <a:r>
              <a:rPr lang="en-CA" baseline="-250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,x</a:t>
            </a:r>
            <a:r>
              <a:rPr lang="en-CA" baseline="-250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,y</a:t>
            </a:r>
            <a:r>
              <a:rPr lang="en-CA" baseline="-250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,…x</a:t>
            </a:r>
            <a:r>
              <a:rPr lang="en-CA" baseline="-250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,y</a:t>
            </a:r>
            <a:r>
              <a:rPr lang="en-CA" baseline="-250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,x</a:t>
            </a:r>
            <a:r>
              <a:rPr lang="en-CA" baseline="-250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,y</a:t>
            </a:r>
            <a:r>
              <a:rPr lang="en-CA" baseline="-250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FB72A8-C592-4429-B7E5-1A529838BE7C}"/>
              </a:ext>
            </a:extLst>
          </p:cNvPr>
          <p:cNvSpPr txBox="1"/>
          <p:nvPr/>
        </p:nvSpPr>
        <p:spPr>
          <a:xfrm>
            <a:off x="2223151" y="3789040"/>
            <a:ext cx="335922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(x</a:t>
            </a:r>
            <a:r>
              <a:rPr lang="en-CA" baseline="-250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y</a:t>
            </a:r>
            <a:r>
              <a:rPr lang="en-CA" baseline="-250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,x</a:t>
            </a:r>
            <a:r>
              <a:rPr lang="en-CA" baseline="-250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,y</a:t>
            </a:r>
            <a:r>
              <a:rPr lang="en-CA" baseline="-250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,…x</a:t>
            </a:r>
            <a:r>
              <a:rPr lang="en-CA" baseline="-250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n-1</a:t>
            </a:r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,y</a:t>
            </a:r>
            <a:r>
              <a:rPr lang="en-CA" baseline="-250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n-1</a:t>
            </a:r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,x</a:t>
            </a:r>
            <a:r>
              <a:rPr lang="en-CA" baseline="-250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,y</a:t>
            </a:r>
            <a:r>
              <a:rPr lang="en-CA" baseline="-250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42070-7843-4392-93B9-D99602E7CD08}"/>
              </a:ext>
            </a:extLst>
          </p:cNvPr>
          <p:cNvSpPr txBox="1"/>
          <p:nvPr/>
        </p:nvSpPr>
        <p:spPr>
          <a:xfrm>
            <a:off x="755576" y="1956763"/>
            <a:ext cx="1467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solidFill>
                  <a:srgbClr val="99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Point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6C620B-6C65-438D-B3D7-113EA6D4E328}"/>
              </a:ext>
            </a:extLst>
          </p:cNvPr>
          <p:cNvSpPr txBox="1"/>
          <p:nvPr/>
        </p:nvSpPr>
        <p:spPr>
          <a:xfrm>
            <a:off x="2339752" y="1959223"/>
            <a:ext cx="3242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solidFill>
                  <a:srgbClr val="99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FE8EC4-0BE3-43EB-9A72-F4CC1FC02FE2}"/>
              </a:ext>
            </a:extLst>
          </p:cNvPr>
          <p:cNvSpPr txBox="1"/>
          <p:nvPr/>
        </p:nvSpPr>
        <p:spPr>
          <a:xfrm>
            <a:off x="5698978" y="1959223"/>
            <a:ext cx="3049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solidFill>
                  <a:srgbClr val="99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Polygon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274254-32FA-4FAD-BA00-A62DB56D6854}"/>
              </a:ext>
            </a:extLst>
          </p:cNvPr>
          <p:cNvSpPr txBox="1"/>
          <p:nvPr/>
        </p:nvSpPr>
        <p:spPr>
          <a:xfrm>
            <a:off x="610672" y="3789040"/>
            <a:ext cx="17573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CA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x,y</a:t>
            </a:r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), (</a:t>
            </a:r>
            <a:r>
              <a:rPr lang="en-CA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x,y</a:t>
            </a:r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58172" y="2430648"/>
            <a:ext cx="660892" cy="497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DE0BC8-3A07-4D66-B449-31A8D11E63AB}"/>
              </a:ext>
            </a:extLst>
          </p:cNvPr>
          <p:cNvSpPr txBox="1"/>
          <p:nvPr/>
        </p:nvSpPr>
        <p:spPr>
          <a:xfrm>
            <a:off x="1988618" y="3313404"/>
            <a:ext cx="172819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(x</a:t>
            </a:r>
            <a:r>
              <a:rPr lang="en-CA" baseline="-250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y</a:t>
            </a:r>
            <a:r>
              <a:rPr lang="en-CA" baseline="-250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DE0BC8-3A07-4D66-B449-31A8D11E63AB}"/>
              </a:ext>
            </a:extLst>
          </p:cNvPr>
          <p:cNvSpPr txBox="1"/>
          <p:nvPr/>
        </p:nvSpPr>
        <p:spPr>
          <a:xfrm>
            <a:off x="827584" y="2477809"/>
            <a:ext cx="73983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(x, y)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F274254-32FA-4FAD-BA00-A62DB56D6854}"/>
              </a:ext>
            </a:extLst>
          </p:cNvPr>
          <p:cNvSpPr txBox="1"/>
          <p:nvPr/>
        </p:nvSpPr>
        <p:spPr>
          <a:xfrm>
            <a:off x="681792" y="4797152"/>
            <a:ext cx="821068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CA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x,y</a:t>
            </a:r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 (4018517.282186, 2008752.042743)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644200" y="6525344"/>
            <a:ext cx="791896" cy="1684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AvenirNextforSAS" panose="020B0503020202020204" pitchFamily="34" charset="0"/>
            </a:endParaRPr>
          </a:p>
        </p:txBody>
      </p:sp>
      <p:sp>
        <p:nvSpPr>
          <p:cNvPr id="45" name="TextBox 44">
            <a:hlinkClick r:id="rId5"/>
            <a:extLst>
              <a:ext uri="{FF2B5EF4-FFF2-40B4-BE49-F238E27FC236}">
                <a16:creationId xmlns:a16="http://schemas.microsoft.com/office/drawing/2014/main" id="{D92980C7-6807-4759-808F-31D721423A88}"/>
              </a:ext>
            </a:extLst>
          </p:cNvPr>
          <p:cNvSpPr txBox="1"/>
          <p:nvPr/>
        </p:nvSpPr>
        <p:spPr>
          <a:xfrm>
            <a:off x="8172400" y="6493942"/>
            <a:ext cx="971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chemeClr val="bg2">
                    <a:lumMod val="75000"/>
                  </a:schemeClr>
                </a:solidFill>
              </a:rPr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286546210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/>
          <a:srcRect l="25593" t="15400" r="26370" b="5502"/>
          <a:stretch/>
        </p:blipFill>
        <p:spPr>
          <a:xfrm>
            <a:off x="2016224" y="-27384"/>
            <a:ext cx="7236296" cy="670247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/>
          <a:srcRect t="12119" r="89421" b="62681"/>
          <a:stretch/>
        </p:blipFill>
        <p:spPr>
          <a:xfrm>
            <a:off x="179512" y="1700808"/>
            <a:ext cx="1934816" cy="2592288"/>
          </a:xfrm>
          <a:prstGeom prst="rect">
            <a:avLst/>
          </a:prstGeom>
          <a:ln w="38100">
            <a:solidFill>
              <a:srgbClr val="F9A400"/>
            </a:solidFill>
          </a:ln>
        </p:spPr>
      </p:pic>
      <p:sp>
        <p:nvSpPr>
          <p:cNvPr id="28" name="Rectangle 27"/>
          <p:cNvSpPr/>
          <p:nvPr/>
        </p:nvSpPr>
        <p:spPr>
          <a:xfrm>
            <a:off x="0" y="6334780"/>
            <a:ext cx="7740352" cy="52322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CA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Geometry and location linked to attributes</a:t>
            </a:r>
            <a:endParaRPr lang="en-CA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36DACCB5-6222-4A92-A34B-F52599FEC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278" y="18601"/>
            <a:ext cx="9558150" cy="1143000"/>
          </a:xfrm>
        </p:spPr>
        <p:txBody>
          <a:bodyPr/>
          <a:lstStyle/>
          <a:p>
            <a:pPr algn="l"/>
            <a:r>
              <a:rPr lang="en-CA" b="1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E.g., Montreal Census Tracts</a:t>
            </a:r>
          </a:p>
        </p:txBody>
      </p:sp>
    </p:spTree>
    <p:extLst>
      <p:ext uri="{BB962C8B-B14F-4D97-AF65-F5344CB8AC3E}">
        <p14:creationId xmlns:p14="http://schemas.microsoft.com/office/powerpoint/2010/main" val="290745858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hlinkClick r:id="rId3" action="ppaction://hlinkfile"/>
            <a:extLst>
              <a:ext uri="{FF2B5EF4-FFF2-40B4-BE49-F238E27FC236}">
                <a16:creationId xmlns:a16="http://schemas.microsoft.com/office/drawing/2014/main" id="{D92980C7-6807-4759-808F-31D721423A88}"/>
              </a:ext>
            </a:extLst>
          </p:cNvPr>
          <p:cNvSpPr txBox="1"/>
          <p:nvPr/>
        </p:nvSpPr>
        <p:spPr>
          <a:xfrm>
            <a:off x="8172400" y="6493942"/>
            <a:ext cx="971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chemeClr val="bg2">
                    <a:lumMod val="75000"/>
                  </a:schemeClr>
                </a:solidFill>
              </a:rPr>
              <a:t>Source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DB1655-6A4F-4593-8547-C4FDB14FC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779"/>
            <a:ext cx="9144000" cy="418258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EE5869-4F51-4D2A-B335-3F3882BB69C4}"/>
              </a:ext>
            </a:extLst>
          </p:cNvPr>
          <p:cNvSpPr txBox="1"/>
          <p:nvPr/>
        </p:nvSpPr>
        <p:spPr>
          <a:xfrm>
            <a:off x="7091772" y="5679494"/>
            <a:ext cx="1944216" cy="523220"/>
          </a:xfrm>
          <a:prstGeom prst="rect">
            <a:avLst/>
          </a:prstGeom>
          <a:noFill/>
          <a:ln>
            <a:solidFill>
              <a:srgbClr val="9966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800" b="1" dirty="0">
                <a:solidFill>
                  <a:srgbClr val="9966FF"/>
                </a:solidFill>
                <a:latin typeface="AvenirNextforSAS" panose="020B0503020202020204" pitchFamily="34" charset="0"/>
              </a:rPr>
              <a:t>Buildings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FF4FCB-6EE0-4F2F-8C09-68118014218C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8063880" y="4860317"/>
            <a:ext cx="324036" cy="819177"/>
          </a:xfrm>
          <a:prstGeom prst="straightConnector1">
            <a:avLst/>
          </a:prstGeom>
          <a:ln w="38100">
            <a:solidFill>
              <a:srgbClr val="99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24C3B8-61D2-4EC5-AE73-E4196602338D}"/>
              </a:ext>
            </a:extLst>
          </p:cNvPr>
          <p:cNvSpPr txBox="1"/>
          <p:nvPr/>
        </p:nvSpPr>
        <p:spPr>
          <a:xfrm>
            <a:off x="4860032" y="2905780"/>
            <a:ext cx="1944216" cy="523220"/>
          </a:xfrm>
          <a:prstGeom prst="rect">
            <a:avLst/>
          </a:prstGeom>
          <a:solidFill>
            <a:schemeClr val="bg1"/>
          </a:solidFill>
          <a:ln>
            <a:solidFill>
              <a:srgbClr val="9966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800" b="1" dirty="0">
                <a:solidFill>
                  <a:srgbClr val="9966FF"/>
                </a:solidFill>
                <a:latin typeface="AvenirNextforSAS" panose="020B0503020202020204" pitchFamily="34" charset="0"/>
              </a:rPr>
              <a:t>River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0B925A-7CFD-4908-A0F6-8D2E7B95B0AD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804248" y="3167390"/>
            <a:ext cx="1080120" cy="91966"/>
          </a:xfrm>
          <a:prstGeom prst="straightConnector1">
            <a:avLst/>
          </a:prstGeom>
          <a:ln w="38100">
            <a:solidFill>
              <a:srgbClr val="99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7C02A82-684C-4B28-A6DE-254E7886C684}"/>
              </a:ext>
            </a:extLst>
          </p:cNvPr>
          <p:cNvSpPr txBox="1"/>
          <p:nvPr/>
        </p:nvSpPr>
        <p:spPr>
          <a:xfrm>
            <a:off x="1691680" y="3639353"/>
            <a:ext cx="3528392" cy="523220"/>
          </a:xfrm>
          <a:prstGeom prst="rect">
            <a:avLst/>
          </a:prstGeom>
          <a:solidFill>
            <a:schemeClr val="bg1"/>
          </a:solidFill>
          <a:ln>
            <a:solidFill>
              <a:srgbClr val="9966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800" b="1" dirty="0">
                <a:solidFill>
                  <a:srgbClr val="9966FF"/>
                </a:solidFill>
                <a:latin typeface="AvenirNextforSAS" panose="020B0503020202020204" pitchFamily="34" charset="0"/>
              </a:rPr>
              <a:t>Road=highway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493D716-862F-4238-920A-765CAEB21C5E}"/>
              </a:ext>
            </a:extLst>
          </p:cNvPr>
          <p:cNvCxnSpPr>
            <a:cxnSpLocks/>
          </p:cNvCxnSpPr>
          <p:nvPr/>
        </p:nvCxnSpPr>
        <p:spPr>
          <a:xfrm flipH="1">
            <a:off x="3455876" y="4162573"/>
            <a:ext cx="173226" cy="283716"/>
          </a:xfrm>
          <a:prstGeom prst="straightConnector1">
            <a:avLst/>
          </a:prstGeom>
          <a:ln w="38100">
            <a:solidFill>
              <a:srgbClr val="8D3C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DFE6B43-2A0C-4C41-B1C9-E503A64A4AB7}"/>
              </a:ext>
            </a:extLst>
          </p:cNvPr>
          <p:cNvSpPr txBox="1"/>
          <p:nvPr/>
        </p:nvSpPr>
        <p:spPr>
          <a:xfrm>
            <a:off x="3455876" y="5656979"/>
            <a:ext cx="3456384" cy="523220"/>
          </a:xfrm>
          <a:prstGeom prst="rect">
            <a:avLst/>
          </a:prstGeom>
          <a:solidFill>
            <a:schemeClr val="bg1"/>
          </a:solidFill>
          <a:ln>
            <a:solidFill>
              <a:srgbClr val="9966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800" b="1" dirty="0">
                <a:solidFill>
                  <a:srgbClr val="9966FF"/>
                </a:solidFill>
                <a:latin typeface="AvenirNextforSAS" panose="020B0503020202020204" pitchFamily="34" charset="0"/>
              </a:rPr>
              <a:t>Road=secondary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76B4941-2495-4AB0-86BA-9A8CB3ED3BC1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4409222" y="5151521"/>
            <a:ext cx="774846" cy="505458"/>
          </a:xfrm>
          <a:prstGeom prst="straightConnector1">
            <a:avLst/>
          </a:prstGeom>
          <a:ln w="38100">
            <a:solidFill>
              <a:srgbClr val="99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le 1">
            <a:extLst>
              <a:ext uri="{FF2B5EF4-FFF2-40B4-BE49-F238E27FC236}">
                <a16:creationId xmlns:a16="http://schemas.microsoft.com/office/drawing/2014/main" id="{36DACCB5-6222-4A92-A34B-F52599FEC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278" y="18601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CA" b="1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E.g., Ottawa/Gatineau </a:t>
            </a:r>
            <a:r>
              <a:rPr lang="en-CA" b="1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Basemap</a:t>
            </a:r>
            <a:endParaRPr lang="en-CA" b="1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21908" y="6423719"/>
            <a:ext cx="7906276" cy="461665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CA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Style linked to geometry, location, and attribute!</a:t>
            </a:r>
            <a:endParaRPr lang="en-CA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974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CA" b="1" dirty="0">
                <a:latin typeface="Segoe UI" panose="020B0502040204020203" pitchFamily="34" charset="0"/>
                <a:cs typeface="Segoe UI" panose="020B0502040204020203" pitchFamily="34" charset="0"/>
              </a:rPr>
              <a:t>Vector Formats + Standards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9553" y="1412606"/>
            <a:ext cx="8064896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>
                <a:solidFill>
                  <a:schemeClr val="bg1"/>
                </a:solidFill>
                <a:highlight>
                  <a:srgbClr val="9966FF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Open Geospatial Consortium (OGC) Compliant</a:t>
            </a:r>
          </a:p>
          <a:p>
            <a:endParaRPr lang="en-CA" sz="2800" b="1" dirty="0">
              <a:solidFill>
                <a:schemeClr val="bg1"/>
              </a:solidFill>
              <a:highlight>
                <a:srgbClr val="9966FF"/>
              </a:highlight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800" dirty="0">
                <a:latin typeface="Segoe UI" panose="020B0502040204020203" pitchFamily="34" charset="0"/>
                <a:cs typeface="Segoe UI" panose="020B0502040204020203" pitchFamily="34" charset="0"/>
              </a:rPr>
              <a:t>Well-Known Text (WKT) </a:t>
            </a:r>
          </a:p>
          <a:p>
            <a:pPr marL="457200" indent="-457200"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GeoPackages</a:t>
            </a:r>
            <a:r>
              <a:rPr lang="en-CA" sz="2800" dirty="0">
                <a:latin typeface="Segoe UI" panose="020B0502040204020203" pitchFamily="34" charset="0"/>
                <a:cs typeface="Segoe UI" panose="020B0502040204020203" pitchFamily="34" charset="0"/>
              </a:rPr>
              <a:t>      </a:t>
            </a:r>
          </a:p>
          <a:p>
            <a:pPr marL="457200" indent="-457200"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800" dirty="0">
                <a:latin typeface="Segoe UI" panose="020B0502040204020203" pitchFamily="34" charset="0"/>
                <a:cs typeface="Segoe UI" panose="020B0502040204020203" pitchFamily="34" charset="0"/>
              </a:rPr>
              <a:t>Shapefiles</a:t>
            </a:r>
          </a:p>
          <a:p>
            <a:endParaRPr lang="en-CA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CA" sz="3200" b="1" dirty="0">
                <a:solidFill>
                  <a:srgbClr val="F9A40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https://www.opengeospatial.org/docs/is</a:t>
            </a:r>
            <a:endParaRPr lang="en-CA" sz="3200" b="1" dirty="0">
              <a:solidFill>
                <a:srgbClr val="F9A4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CA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B2BB7E-2BBB-44D5-8027-722549AA7192}"/>
              </a:ext>
            </a:extLst>
          </p:cNvPr>
          <p:cNvSpPr/>
          <p:nvPr/>
        </p:nvSpPr>
        <p:spPr>
          <a:xfrm>
            <a:off x="5364088" y="2276872"/>
            <a:ext cx="399593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>
                <a:latin typeface="Segoe UI" panose="020B0502040204020203" pitchFamily="34" charset="0"/>
                <a:cs typeface="Segoe UI" panose="020B0502040204020203" pitchFamily="34" charset="0"/>
              </a:rPr>
              <a:t>Keyhole Markup Language (KML)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GeoJSON</a:t>
            </a:r>
            <a:endParaRPr lang="en-CA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62786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Custom 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48DD4"/>
      </a:hlink>
      <a:folHlink>
        <a:srgbClr val="548DD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26182</TotalTime>
  <Words>3181</Words>
  <Application>Microsoft Office PowerPoint</Application>
  <PresentationFormat>On-screen Show (4:3)</PresentationFormat>
  <Paragraphs>443</Paragraphs>
  <Slides>57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AvenirNextforSAS</vt:lpstr>
      <vt:lpstr>Bahnschrift SemiBold</vt:lpstr>
      <vt:lpstr>Calibri</vt:lpstr>
      <vt:lpstr>Segoe UI</vt:lpstr>
      <vt:lpstr>Office Theme</vt:lpstr>
      <vt:lpstr> Leveraging Geospatial   Data in R   Choropleth Maps</vt:lpstr>
      <vt:lpstr>Outline</vt:lpstr>
      <vt:lpstr>PowerPoint Presentation</vt:lpstr>
      <vt:lpstr>What is GIScience?</vt:lpstr>
      <vt:lpstr>Geospatial Features</vt:lpstr>
      <vt:lpstr>Vector Model Components</vt:lpstr>
      <vt:lpstr>E.g., Montreal Census Tracts</vt:lpstr>
      <vt:lpstr>E.g., Ottawa/Gatineau Basemap</vt:lpstr>
      <vt:lpstr>Vector Formats + Standards</vt:lpstr>
      <vt:lpstr>PowerPoint Presentation</vt:lpstr>
      <vt:lpstr>GeoJSON (open)</vt:lpstr>
      <vt:lpstr>Raster Model Components</vt:lpstr>
      <vt:lpstr>Raster Data</vt:lpstr>
      <vt:lpstr>Coordinate Systems</vt:lpstr>
      <vt:lpstr>How can R Support GIS?</vt:lpstr>
      <vt:lpstr>PowerPoint Presentation</vt:lpstr>
      <vt:lpstr>PowerPoint Presentation</vt:lpstr>
      <vt:lpstr>R Geospatial Packages</vt:lpstr>
      <vt:lpstr>Thematic Maps</vt:lpstr>
      <vt:lpstr>PowerPoint Presentation</vt:lpstr>
      <vt:lpstr>Some Thematic Map Types</vt:lpstr>
      <vt:lpstr>PowerPoint Presentation</vt:lpstr>
      <vt:lpstr>PowerPoint Presentation</vt:lpstr>
      <vt:lpstr>Choropleth Maps</vt:lpstr>
      <vt:lpstr>PowerPoint Presentation</vt:lpstr>
      <vt:lpstr>PowerPoint Presentation</vt:lpstr>
      <vt:lpstr>PowerPoint Presentation</vt:lpstr>
      <vt:lpstr>Choropleth Development &amp; Design</vt:lpstr>
      <vt:lpstr>Areal Units</vt:lpstr>
      <vt:lpstr>Aggregate Points to an Areal Unit</vt:lpstr>
      <vt:lpstr>To Classify or Not</vt:lpstr>
      <vt:lpstr>PowerPoint Presentation</vt:lpstr>
      <vt:lpstr>PowerPoint Presentation</vt:lpstr>
      <vt:lpstr>PowerPoint Presentation</vt:lpstr>
      <vt:lpstr>Classification</vt:lpstr>
      <vt:lpstr>Classification Methods</vt:lpstr>
      <vt:lpstr>PowerPoint Presentation</vt:lpstr>
      <vt:lpstr>Classification Methods (continued)</vt:lpstr>
      <vt:lpstr>PowerPoint Presentation</vt:lpstr>
      <vt:lpstr>Classification Methods (continued)</vt:lpstr>
      <vt:lpstr>PowerPoint Presentation</vt:lpstr>
      <vt:lpstr>Classification Methods in R</vt:lpstr>
      <vt:lpstr>PowerPoint Presentation</vt:lpstr>
      <vt:lpstr>Colours</vt:lpstr>
      <vt:lpstr>Choropleth Reflections + Limitations</vt:lpstr>
      <vt:lpstr>PowerPoint Presentation</vt:lpstr>
      <vt:lpstr>PowerPoint Presentation</vt:lpstr>
      <vt:lpstr>PowerPoint Presentation</vt:lpstr>
      <vt:lpstr>R + Choropleth Resources</vt:lpstr>
      <vt:lpstr>Citations</vt:lpstr>
      <vt:lpstr>Appendix</vt:lpstr>
      <vt:lpstr>What is R?</vt:lpstr>
      <vt:lpstr>What is RStudio?</vt:lpstr>
      <vt:lpstr>RStudio User Interface</vt:lpstr>
      <vt:lpstr>PowerPoint Presentation</vt:lpstr>
      <vt:lpstr>KML (Google)</vt:lpstr>
      <vt:lpstr>PowerPoint Presentation</vt:lpstr>
    </vt:vector>
  </TitlesOfParts>
  <Company>GoC / GdC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Conzon, Julia [NC]</dc:creator>
  <cp:lastModifiedBy>Julia Conzon</cp:lastModifiedBy>
  <cp:revision>796</cp:revision>
  <cp:lastPrinted>2019-05-08T15:11:09Z</cp:lastPrinted>
  <dcterms:created xsi:type="dcterms:W3CDTF">2018-08-15T19:49:23Z</dcterms:created>
  <dcterms:modified xsi:type="dcterms:W3CDTF">2021-05-13T00:01:48Z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-368400599</vt:i4>
  </property>
  <property fmtid="{D5CDD505-2E9C-101B-9397-08002B2CF9AE}" pid="3" name="_NewReviewCycle">
    <vt:lpwstr/>
  </property>
  <property fmtid="{D5CDD505-2E9C-101B-9397-08002B2CF9AE}" pid="4" name="_EmailSubject">
    <vt:lpwstr>R Presentation</vt:lpwstr>
  </property>
  <property fmtid="{D5CDD505-2E9C-101B-9397-08002B2CF9AE}" pid="5" name="_AuthorEmail">
    <vt:lpwstr>julia.conzon@canada.ca</vt:lpwstr>
  </property>
  <property fmtid="{D5CDD505-2E9C-101B-9397-08002B2CF9AE}" pid="6" name="_AuthorEmailDisplayName">
    <vt:lpwstr>Conzon, Julia (STATCAN)</vt:lpwstr>
  </property>
</Properties>
</file>